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0" r:id="rId2"/>
    <p:sldId id="328" r:id="rId3"/>
    <p:sldId id="332" r:id="rId4"/>
    <p:sldId id="333" r:id="rId5"/>
    <p:sldId id="334" r:id="rId6"/>
    <p:sldId id="335" r:id="rId7"/>
    <p:sldId id="336" r:id="rId8"/>
    <p:sldId id="337" r:id="rId9"/>
    <p:sldId id="338" r:id="rId10"/>
    <p:sldId id="339" r:id="rId11"/>
    <p:sldId id="340" r:id="rId12"/>
    <p:sldId id="341" r:id="rId13"/>
    <p:sldId id="625" r:id="rId14"/>
    <p:sldId id="626" r:id="rId15"/>
    <p:sldId id="291" r:id="rId16"/>
    <p:sldId id="292" r:id="rId17"/>
    <p:sldId id="628" r:id="rId18"/>
    <p:sldId id="351" r:id="rId19"/>
    <p:sldId id="352" r:id="rId20"/>
    <p:sldId id="356" r:id="rId21"/>
    <p:sldId id="627" r:id="rId22"/>
    <p:sldId id="353" r:id="rId23"/>
    <p:sldId id="611" r:id="rId24"/>
    <p:sldId id="623" r:id="rId25"/>
    <p:sldId id="629" r:id="rId26"/>
    <p:sldId id="609" r:id="rId27"/>
    <p:sldId id="613" r:id="rId28"/>
    <p:sldId id="630" r:id="rId29"/>
    <p:sldId id="260" r:id="rId30"/>
    <p:sldId id="605" r:id="rId31"/>
    <p:sldId id="631" r:id="rId32"/>
    <p:sldId id="606" r:id="rId33"/>
    <p:sldId id="607" r:id="rId34"/>
    <p:sldId id="615" r:id="rId35"/>
    <p:sldId id="632" r:id="rId36"/>
    <p:sldId id="633" r:id="rId3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1B741-F6EA-4B34-8FDE-C34AD1307036}" type="datetimeFigureOut">
              <a:rPr lang="fi-FI" smtClean="0"/>
              <a:t>15.1.2020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4D98B-B61E-4594-986F-C8BFAB3C69F8}" type="slidenum">
              <a:rPr lang="fi-FI" smtClean="0"/>
              <a:t>‹#›</a:t>
            </a:fld>
            <a:endParaRPr lang="fi-FI"/>
          </a:p>
        </p:txBody>
      </p:sp>
    </p:spTree>
    <p:extLst>
      <p:ext uri="{BB962C8B-B14F-4D97-AF65-F5344CB8AC3E}">
        <p14:creationId xmlns:p14="http://schemas.microsoft.com/office/powerpoint/2010/main" val="209187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a:t>
            </a:fld>
            <a:endParaRPr lang="fi-FI" dirty="0"/>
          </a:p>
        </p:txBody>
      </p:sp>
    </p:spTree>
    <p:extLst>
      <p:ext uri="{BB962C8B-B14F-4D97-AF65-F5344CB8AC3E}">
        <p14:creationId xmlns:p14="http://schemas.microsoft.com/office/powerpoint/2010/main" val="1572164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400" baseline="-25000"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10</a:t>
            </a:fld>
            <a:endParaRPr lang="fi-FI" dirty="0"/>
          </a:p>
        </p:txBody>
      </p:sp>
    </p:spTree>
    <p:extLst>
      <p:ext uri="{BB962C8B-B14F-4D97-AF65-F5344CB8AC3E}">
        <p14:creationId xmlns:p14="http://schemas.microsoft.com/office/powerpoint/2010/main" val="3546590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25000"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11</a:t>
            </a:fld>
            <a:endParaRPr lang="fi-FI" dirty="0"/>
          </a:p>
        </p:txBody>
      </p:sp>
    </p:spTree>
    <p:extLst>
      <p:ext uri="{BB962C8B-B14F-4D97-AF65-F5344CB8AC3E}">
        <p14:creationId xmlns:p14="http://schemas.microsoft.com/office/powerpoint/2010/main" val="274336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12</a:t>
            </a:fld>
            <a:endParaRPr lang="fi-FI" dirty="0"/>
          </a:p>
        </p:txBody>
      </p:sp>
    </p:spTree>
    <p:extLst>
      <p:ext uri="{BB962C8B-B14F-4D97-AF65-F5344CB8AC3E}">
        <p14:creationId xmlns:p14="http://schemas.microsoft.com/office/powerpoint/2010/main" val="929733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13</a:t>
            </a:fld>
            <a:endParaRPr lang="fi-FI" dirty="0"/>
          </a:p>
        </p:txBody>
      </p:sp>
    </p:spTree>
    <p:extLst>
      <p:ext uri="{BB962C8B-B14F-4D97-AF65-F5344CB8AC3E}">
        <p14:creationId xmlns:p14="http://schemas.microsoft.com/office/powerpoint/2010/main" val="1608663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14</a:t>
            </a:fld>
            <a:endParaRPr lang="fi-FI" dirty="0"/>
          </a:p>
        </p:txBody>
      </p:sp>
    </p:spTree>
    <p:extLst>
      <p:ext uri="{BB962C8B-B14F-4D97-AF65-F5344CB8AC3E}">
        <p14:creationId xmlns:p14="http://schemas.microsoft.com/office/powerpoint/2010/main" val="1183925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25000"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18</a:t>
            </a:fld>
            <a:endParaRPr lang="fi-FI" dirty="0"/>
          </a:p>
        </p:txBody>
      </p:sp>
    </p:spTree>
    <p:extLst>
      <p:ext uri="{BB962C8B-B14F-4D97-AF65-F5344CB8AC3E}">
        <p14:creationId xmlns:p14="http://schemas.microsoft.com/office/powerpoint/2010/main" val="2743005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19</a:t>
            </a:fld>
            <a:endParaRPr lang="fi-FI" dirty="0"/>
          </a:p>
        </p:txBody>
      </p:sp>
    </p:spTree>
    <p:extLst>
      <p:ext uri="{BB962C8B-B14F-4D97-AF65-F5344CB8AC3E}">
        <p14:creationId xmlns:p14="http://schemas.microsoft.com/office/powerpoint/2010/main" val="2216151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25000" dirty="0"/>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22</a:t>
            </a:fld>
            <a:endParaRPr lang="fi-FI" dirty="0"/>
          </a:p>
        </p:txBody>
      </p:sp>
    </p:spTree>
    <p:extLst>
      <p:ext uri="{BB962C8B-B14F-4D97-AF65-F5344CB8AC3E}">
        <p14:creationId xmlns:p14="http://schemas.microsoft.com/office/powerpoint/2010/main" val="4023426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4"/>
          </p:nvPr>
        </p:nvSpPr>
        <p:spPr/>
        <p:txBody>
          <a:bodyPr/>
          <a:lstStyle/>
          <a:p>
            <a:r>
              <a:rPr lang="fi-FI"/>
              <a:t>Teknologiateollisuus</a:t>
            </a:r>
            <a:endParaRPr lang="fi-FI" dirty="0"/>
          </a:p>
        </p:txBody>
      </p:sp>
      <p:sp>
        <p:nvSpPr>
          <p:cNvPr id="5" name="Dian numeron paikkamerkki 4"/>
          <p:cNvSpPr>
            <a:spLocks noGrp="1"/>
          </p:cNvSpPr>
          <p:nvPr>
            <p:ph type="sldNum" sz="quarter" idx="5"/>
          </p:nvPr>
        </p:nvSpPr>
        <p:spPr/>
        <p:txBody>
          <a:bodyPr/>
          <a:lstStyle/>
          <a:p>
            <a:fld id="{B5A0B3B4-F971-4AD3-B530-DE860EFC07D2}" type="slidenum">
              <a:rPr lang="fi-FI" smtClean="0"/>
              <a:pPr/>
              <a:t>24</a:t>
            </a:fld>
            <a:endParaRPr lang="fi-FI" dirty="0"/>
          </a:p>
        </p:txBody>
      </p:sp>
    </p:spTree>
    <p:extLst>
      <p:ext uri="{BB962C8B-B14F-4D97-AF65-F5344CB8AC3E}">
        <p14:creationId xmlns:p14="http://schemas.microsoft.com/office/powerpoint/2010/main" val="3059695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4"/>
          </p:nvPr>
        </p:nvSpPr>
        <p:spPr/>
        <p:txBody>
          <a:bodyPr/>
          <a:lstStyle/>
          <a:p>
            <a:r>
              <a:rPr lang="fi-FI"/>
              <a:t>Teknologiateollisuus</a:t>
            </a:r>
            <a:endParaRPr lang="fi-FI" dirty="0"/>
          </a:p>
        </p:txBody>
      </p:sp>
      <p:sp>
        <p:nvSpPr>
          <p:cNvPr id="5" name="Dian numeron paikkamerkki 4"/>
          <p:cNvSpPr>
            <a:spLocks noGrp="1"/>
          </p:cNvSpPr>
          <p:nvPr>
            <p:ph type="sldNum" sz="quarter" idx="5"/>
          </p:nvPr>
        </p:nvSpPr>
        <p:spPr/>
        <p:txBody>
          <a:bodyPr/>
          <a:lstStyle/>
          <a:p>
            <a:fld id="{B5A0B3B4-F971-4AD3-B530-DE860EFC07D2}" type="slidenum">
              <a:rPr lang="fi-FI" smtClean="0"/>
              <a:pPr/>
              <a:t>35</a:t>
            </a:fld>
            <a:endParaRPr lang="fi-FI" dirty="0"/>
          </a:p>
        </p:txBody>
      </p:sp>
    </p:spTree>
    <p:extLst>
      <p:ext uri="{BB962C8B-B14F-4D97-AF65-F5344CB8AC3E}">
        <p14:creationId xmlns:p14="http://schemas.microsoft.com/office/powerpoint/2010/main" val="1171388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2</a:t>
            </a:fld>
            <a:endParaRPr lang="fi-FI" dirty="0"/>
          </a:p>
        </p:txBody>
      </p:sp>
    </p:spTree>
    <p:extLst>
      <p:ext uri="{BB962C8B-B14F-4D97-AF65-F5344CB8AC3E}">
        <p14:creationId xmlns:p14="http://schemas.microsoft.com/office/powerpoint/2010/main" val="8544494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Alatunnisteen paikkamerkki 3"/>
          <p:cNvSpPr>
            <a:spLocks noGrp="1"/>
          </p:cNvSpPr>
          <p:nvPr>
            <p:ph type="ftr" sz="quarter" idx="4"/>
          </p:nvPr>
        </p:nvSpPr>
        <p:spPr/>
        <p:txBody>
          <a:bodyPr/>
          <a:lstStyle/>
          <a:p>
            <a:r>
              <a:rPr lang="fi-FI"/>
              <a:t>Teknologiateollisuus</a:t>
            </a:r>
            <a:endParaRPr lang="fi-FI" dirty="0"/>
          </a:p>
        </p:txBody>
      </p:sp>
      <p:sp>
        <p:nvSpPr>
          <p:cNvPr id="5" name="Dian numeron paikkamerkki 4"/>
          <p:cNvSpPr>
            <a:spLocks noGrp="1"/>
          </p:cNvSpPr>
          <p:nvPr>
            <p:ph type="sldNum" sz="quarter" idx="5"/>
          </p:nvPr>
        </p:nvSpPr>
        <p:spPr/>
        <p:txBody>
          <a:bodyPr/>
          <a:lstStyle/>
          <a:p>
            <a:fld id="{B5A0B3B4-F971-4AD3-B530-DE860EFC07D2}" type="slidenum">
              <a:rPr lang="fi-FI" smtClean="0"/>
              <a:pPr/>
              <a:t>36</a:t>
            </a:fld>
            <a:endParaRPr lang="fi-FI" dirty="0"/>
          </a:p>
        </p:txBody>
      </p:sp>
    </p:spTree>
    <p:extLst>
      <p:ext uri="{BB962C8B-B14F-4D97-AF65-F5344CB8AC3E}">
        <p14:creationId xmlns:p14="http://schemas.microsoft.com/office/powerpoint/2010/main" val="226764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3</a:t>
            </a:fld>
            <a:endParaRPr lang="fi-FI" dirty="0"/>
          </a:p>
        </p:txBody>
      </p:sp>
    </p:spTree>
    <p:extLst>
      <p:ext uri="{BB962C8B-B14F-4D97-AF65-F5344CB8AC3E}">
        <p14:creationId xmlns:p14="http://schemas.microsoft.com/office/powerpoint/2010/main" val="357846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4</a:t>
            </a:fld>
            <a:endParaRPr lang="fi-FI" dirty="0"/>
          </a:p>
        </p:txBody>
      </p:sp>
    </p:spTree>
    <p:extLst>
      <p:ext uri="{BB962C8B-B14F-4D97-AF65-F5344CB8AC3E}">
        <p14:creationId xmlns:p14="http://schemas.microsoft.com/office/powerpoint/2010/main" val="239800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5</a:t>
            </a:fld>
            <a:endParaRPr lang="fi-FI" dirty="0"/>
          </a:p>
        </p:txBody>
      </p:sp>
    </p:spTree>
    <p:extLst>
      <p:ext uri="{BB962C8B-B14F-4D97-AF65-F5344CB8AC3E}">
        <p14:creationId xmlns:p14="http://schemas.microsoft.com/office/powerpoint/2010/main" val="379765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6</a:t>
            </a:fld>
            <a:endParaRPr lang="fi-FI" dirty="0"/>
          </a:p>
        </p:txBody>
      </p:sp>
    </p:spTree>
    <p:extLst>
      <p:ext uri="{BB962C8B-B14F-4D97-AF65-F5344CB8AC3E}">
        <p14:creationId xmlns:p14="http://schemas.microsoft.com/office/powerpoint/2010/main" val="340661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7</a:t>
            </a:fld>
            <a:endParaRPr lang="fi-FI" dirty="0"/>
          </a:p>
        </p:txBody>
      </p:sp>
    </p:spTree>
    <p:extLst>
      <p:ext uri="{BB962C8B-B14F-4D97-AF65-F5344CB8AC3E}">
        <p14:creationId xmlns:p14="http://schemas.microsoft.com/office/powerpoint/2010/main" val="3635613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8</a:t>
            </a:fld>
            <a:endParaRPr lang="fi-FI" dirty="0"/>
          </a:p>
        </p:txBody>
      </p:sp>
    </p:spTree>
    <p:extLst>
      <p:ext uri="{BB962C8B-B14F-4D97-AF65-F5344CB8AC3E}">
        <p14:creationId xmlns:p14="http://schemas.microsoft.com/office/powerpoint/2010/main" val="1880945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Alatunnisteen paikkamerkki 3"/>
          <p:cNvSpPr>
            <a:spLocks noGrp="1"/>
          </p:cNvSpPr>
          <p:nvPr>
            <p:ph type="ftr" sz="quarter" idx="10"/>
          </p:nvPr>
        </p:nvSpPr>
        <p:spPr/>
        <p:txBody>
          <a:bodyPr/>
          <a:lstStyle/>
          <a:p>
            <a:r>
              <a:rPr lang="fi-FI"/>
              <a:t>Teknologiateollisuus</a:t>
            </a:r>
            <a:endParaRPr lang="fi-FI" dirty="0"/>
          </a:p>
        </p:txBody>
      </p:sp>
      <p:sp>
        <p:nvSpPr>
          <p:cNvPr id="5" name="Dian numeron paikkamerkki 4"/>
          <p:cNvSpPr>
            <a:spLocks noGrp="1"/>
          </p:cNvSpPr>
          <p:nvPr>
            <p:ph type="sldNum" sz="quarter" idx="11"/>
          </p:nvPr>
        </p:nvSpPr>
        <p:spPr/>
        <p:txBody>
          <a:bodyPr/>
          <a:lstStyle/>
          <a:p>
            <a:fld id="{B5A0B3B4-F971-4AD3-B530-DE860EFC07D2}" type="slidenum">
              <a:rPr lang="fi-FI" smtClean="0"/>
              <a:pPr/>
              <a:t>9</a:t>
            </a:fld>
            <a:endParaRPr lang="fi-FI" dirty="0"/>
          </a:p>
        </p:txBody>
      </p:sp>
    </p:spTree>
    <p:extLst>
      <p:ext uri="{BB962C8B-B14F-4D97-AF65-F5344CB8AC3E}">
        <p14:creationId xmlns:p14="http://schemas.microsoft.com/office/powerpoint/2010/main" val="38180891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51B587F-9B1F-42CF-B3F6-36BB89C295D7}"/>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4302478-7777-44D6-946C-38ABA37D4F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A049BE40-048E-4D6A-9BFD-CB814332865D}"/>
              </a:ext>
            </a:extLst>
          </p:cNvPr>
          <p:cNvSpPr>
            <a:spLocks noGrp="1"/>
          </p:cNvSpPr>
          <p:nvPr>
            <p:ph type="dt" sz="half" idx="10"/>
          </p:nvPr>
        </p:nvSpPr>
        <p:spPr/>
        <p:txBody>
          <a:bodyPr/>
          <a:lstStyle/>
          <a:p>
            <a:fld id="{F0AC5199-2FBA-4F04-AD40-1D466C0DDDE5}" type="datetimeFigureOut">
              <a:rPr lang="fi-FI" smtClean="0"/>
              <a:t>15.1.2020</a:t>
            </a:fld>
            <a:endParaRPr lang="fi-FI" dirty="0"/>
          </a:p>
        </p:txBody>
      </p:sp>
      <p:sp>
        <p:nvSpPr>
          <p:cNvPr id="5" name="Alatunnisteen paikkamerkki 4">
            <a:extLst>
              <a:ext uri="{FF2B5EF4-FFF2-40B4-BE49-F238E27FC236}">
                <a16:creationId xmlns:a16="http://schemas.microsoft.com/office/drawing/2014/main" id="{07E22E25-12FC-4D7D-B7E4-C0F97C15A1A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E3349E-081C-44F6-A2F1-C46723B97A9C}"/>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7" name="Kuva 6">
            <a:extLst>
              <a:ext uri="{FF2B5EF4-FFF2-40B4-BE49-F238E27FC236}">
                <a16:creationId xmlns:a16="http://schemas.microsoft.com/office/drawing/2014/main" id="{560714B0-DA7F-4155-AF3E-EB35950144AB}"/>
              </a:ext>
            </a:extLst>
          </p:cNvPr>
          <p:cNvPicPr>
            <a:picLocks noChangeAspect="1"/>
          </p:cNvPicPr>
          <p:nvPr userDrawn="1"/>
        </p:nvPicPr>
        <p:blipFill>
          <a:blip r:embed="rId2"/>
          <a:stretch>
            <a:fillRect/>
          </a:stretch>
        </p:blipFill>
        <p:spPr>
          <a:xfrm>
            <a:off x="261665" y="6300754"/>
            <a:ext cx="3896269" cy="476316"/>
          </a:xfrm>
          <a:prstGeom prst="rect">
            <a:avLst/>
          </a:prstGeom>
        </p:spPr>
      </p:pic>
    </p:spTree>
    <p:extLst>
      <p:ext uri="{BB962C8B-B14F-4D97-AF65-F5344CB8AC3E}">
        <p14:creationId xmlns:p14="http://schemas.microsoft.com/office/powerpoint/2010/main" val="387782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A640AE-B0C6-4298-A706-2C62585A0180}"/>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BBC6380A-527E-415D-A6B6-EA99E845661B}"/>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061DC61-402E-4B08-A34C-80A340A40BB9}"/>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5" name="Alatunnisteen paikkamerkki 4">
            <a:extLst>
              <a:ext uri="{FF2B5EF4-FFF2-40B4-BE49-F238E27FC236}">
                <a16:creationId xmlns:a16="http://schemas.microsoft.com/office/drawing/2014/main" id="{C7DA8B64-E1F3-464C-AB44-20D9CACD9B5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7FD4104-AF97-43BF-911B-8633E3F71119}"/>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7" name="Kuva 6">
            <a:extLst>
              <a:ext uri="{FF2B5EF4-FFF2-40B4-BE49-F238E27FC236}">
                <a16:creationId xmlns:a16="http://schemas.microsoft.com/office/drawing/2014/main" id="{42532B97-09CE-47D6-9A80-91FEEB646D13}"/>
              </a:ext>
            </a:extLst>
          </p:cNvPr>
          <p:cNvPicPr>
            <a:picLocks noChangeAspect="1"/>
          </p:cNvPicPr>
          <p:nvPr userDrawn="1"/>
        </p:nvPicPr>
        <p:blipFill>
          <a:blip r:embed="rId2"/>
          <a:stretch>
            <a:fillRect/>
          </a:stretch>
        </p:blipFill>
        <p:spPr>
          <a:xfrm>
            <a:off x="142331" y="6254717"/>
            <a:ext cx="3896269" cy="476316"/>
          </a:xfrm>
          <a:prstGeom prst="rect">
            <a:avLst/>
          </a:prstGeom>
        </p:spPr>
      </p:pic>
    </p:spTree>
    <p:extLst>
      <p:ext uri="{BB962C8B-B14F-4D97-AF65-F5344CB8AC3E}">
        <p14:creationId xmlns:p14="http://schemas.microsoft.com/office/powerpoint/2010/main" val="262252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B5357BD-0DE2-4AC7-A0EA-B5D17AAC14FF}"/>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35DD5645-F5F5-4195-9D9A-72249108EFAB}"/>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E05DFAE-8C6B-4E6D-8377-37E58FB12844}"/>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5" name="Alatunnisteen paikkamerkki 4">
            <a:extLst>
              <a:ext uri="{FF2B5EF4-FFF2-40B4-BE49-F238E27FC236}">
                <a16:creationId xmlns:a16="http://schemas.microsoft.com/office/drawing/2014/main" id="{8F1990F7-9348-429C-BF08-1D5503A33AE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F759FFE-30B5-4C99-BF68-1038F17A4B24}"/>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7" name="Kuva 6">
            <a:extLst>
              <a:ext uri="{FF2B5EF4-FFF2-40B4-BE49-F238E27FC236}">
                <a16:creationId xmlns:a16="http://schemas.microsoft.com/office/drawing/2014/main" id="{47361637-F341-4B01-87BA-77A0D56A186D}"/>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2403971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äliotsikkodia - valkoinen">
    <p:spTree>
      <p:nvGrpSpPr>
        <p:cNvPr id="1" name=""/>
        <p:cNvGrpSpPr/>
        <p:nvPr/>
      </p:nvGrpSpPr>
      <p:grpSpPr>
        <a:xfrm>
          <a:off x="0" y="0"/>
          <a:ext cx="0" cy="0"/>
          <a:chOff x="0" y="0"/>
          <a:chExt cx="0" cy="0"/>
        </a:xfrm>
      </p:grpSpPr>
      <p:sp>
        <p:nvSpPr>
          <p:cNvPr id="11" name="Tekstin paikkamerkki 28"/>
          <p:cNvSpPr>
            <a:spLocks noGrp="1"/>
          </p:cNvSpPr>
          <p:nvPr>
            <p:ph type="body" sz="quarter" idx="22" hasCustomPrompt="1"/>
          </p:nvPr>
        </p:nvSpPr>
        <p:spPr>
          <a:xfrm>
            <a:off x="1430400" y="2551663"/>
            <a:ext cx="9561600" cy="1568548"/>
          </a:xfrm>
          <a:prstGeom prst="rect">
            <a:avLst/>
          </a:prstGeom>
        </p:spPr>
        <p:txBody>
          <a:bodyPr/>
          <a:lstStyle>
            <a:lvl1pPr marL="19200" indent="0">
              <a:lnSpc>
                <a:spcPts val="3600"/>
              </a:lnSpc>
              <a:spcAft>
                <a:spcPts val="0"/>
              </a:spcAft>
              <a:buFontTx/>
              <a:buNone/>
              <a:defRPr sz="2933" b="1" baseline="0">
                <a:solidFill>
                  <a:srgbClr val="000000"/>
                </a:solidFill>
              </a:defRPr>
            </a:lvl1pPr>
            <a:lvl2pPr marL="419810" indent="0">
              <a:spcAft>
                <a:spcPts val="0"/>
              </a:spcAft>
              <a:buFontTx/>
              <a:buNone/>
              <a:defRPr sz="2933" b="1">
                <a:solidFill>
                  <a:srgbClr val="666666"/>
                </a:solidFill>
              </a:defRPr>
            </a:lvl2pPr>
            <a:lvl3pPr marL="839611" indent="0">
              <a:spcAft>
                <a:spcPts val="0"/>
              </a:spcAft>
              <a:buFontTx/>
              <a:buNone/>
              <a:defRPr sz="2933" b="1">
                <a:solidFill>
                  <a:srgbClr val="666666"/>
                </a:solidFill>
              </a:defRPr>
            </a:lvl3pPr>
            <a:lvl4pPr marL="1259421" indent="0">
              <a:spcAft>
                <a:spcPts val="0"/>
              </a:spcAft>
              <a:buFontTx/>
              <a:buNone/>
              <a:defRPr sz="2933" b="1">
                <a:solidFill>
                  <a:srgbClr val="666666"/>
                </a:solidFill>
              </a:defRPr>
            </a:lvl4pPr>
            <a:lvl5pPr marL="1690426" indent="0">
              <a:spcAft>
                <a:spcPts val="0"/>
              </a:spcAft>
              <a:buFontTx/>
              <a:buNone/>
              <a:defRPr sz="2933" b="1">
                <a:solidFill>
                  <a:srgbClr val="666666"/>
                </a:solidFill>
              </a:defRPr>
            </a:lvl5pPr>
          </a:lstStyle>
          <a:p>
            <a:pPr lvl="0"/>
            <a:r>
              <a:rPr lang="fi-FI" dirty="0"/>
              <a:t>Muokkaa väliotsikkoa </a:t>
            </a:r>
            <a:r>
              <a:rPr lang="fi-FI" dirty="0" err="1"/>
              <a:t>napsautt</a:t>
            </a:r>
            <a:r>
              <a:rPr lang="fi-FI" dirty="0"/>
              <a:t>.</a:t>
            </a:r>
          </a:p>
        </p:txBody>
      </p:sp>
      <p:sp>
        <p:nvSpPr>
          <p:cNvPr id="3" name="Dian numeron paikkamerkki 1">
            <a:extLst>
              <a:ext uri="{FF2B5EF4-FFF2-40B4-BE49-F238E27FC236}">
                <a16:creationId xmlns:a16="http://schemas.microsoft.com/office/drawing/2014/main" id="{0FCE7DD3-ADE6-4120-B455-E9FD776E4013}"/>
              </a:ext>
            </a:extLst>
          </p:cNvPr>
          <p:cNvSpPr>
            <a:spLocks noGrp="1"/>
          </p:cNvSpPr>
          <p:nvPr>
            <p:ph type="sldNum" sz="quarter" idx="4"/>
          </p:nvPr>
        </p:nvSpPr>
        <p:spPr>
          <a:xfrm>
            <a:off x="10896533" y="6309321"/>
            <a:ext cx="672075" cy="249812"/>
          </a:xfrm>
          <a:prstGeom prst="rect">
            <a:avLst/>
          </a:prstGeom>
        </p:spPr>
        <p:txBody>
          <a:bodyPr vert="horz" lIns="91440" tIns="45720" rIns="91440" bIns="45720" rtlCol="0" anchor="ctr"/>
          <a:lstStyle>
            <a:lvl1pPr algn="r">
              <a:defRPr sz="1067">
                <a:solidFill>
                  <a:schemeClr val="tx1">
                    <a:tint val="75000"/>
                  </a:schemeClr>
                </a:solidFill>
              </a:defRPr>
            </a:lvl1pPr>
          </a:lstStyle>
          <a:p>
            <a:fld id="{50C76ADE-8D6B-40B7-AA7D-7503DB2F97EA}" type="slidenum">
              <a:rPr lang="fi-FI" smtClean="0"/>
              <a:pPr/>
              <a:t>‹#›</a:t>
            </a:fld>
            <a:endParaRPr lang="fi-FI" dirty="0"/>
          </a:p>
        </p:txBody>
      </p:sp>
      <p:pic>
        <p:nvPicPr>
          <p:cNvPr id="2" name="Kuva 1">
            <a:extLst>
              <a:ext uri="{FF2B5EF4-FFF2-40B4-BE49-F238E27FC236}">
                <a16:creationId xmlns:a16="http://schemas.microsoft.com/office/drawing/2014/main" id="{0EA82A13-3A89-48E7-87F7-E106AF8C67B7}"/>
              </a:ext>
            </a:extLst>
          </p:cNvPr>
          <p:cNvPicPr>
            <a:picLocks noChangeAspect="1"/>
          </p:cNvPicPr>
          <p:nvPr userDrawn="1"/>
        </p:nvPicPr>
        <p:blipFill>
          <a:blip r:embed="rId2"/>
          <a:stretch>
            <a:fillRect/>
          </a:stretch>
        </p:blipFill>
        <p:spPr>
          <a:xfrm>
            <a:off x="164588" y="6196069"/>
            <a:ext cx="3896269" cy="476316"/>
          </a:xfrm>
          <a:prstGeom prst="rect">
            <a:avLst/>
          </a:prstGeom>
        </p:spPr>
      </p:pic>
    </p:spTree>
    <p:extLst>
      <p:ext uri="{BB962C8B-B14F-4D97-AF65-F5344CB8AC3E}">
        <p14:creationId xmlns:p14="http://schemas.microsoft.com/office/powerpoint/2010/main" val="1836872999"/>
      </p:ext>
    </p:extLst>
  </p:cSld>
  <p:clrMapOvr>
    <a:masterClrMapping/>
  </p:clrMapOvr>
  <p:transition spd="med">
    <p:fade/>
  </p:transition>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sältödia tekstille">
    <p:spTree>
      <p:nvGrpSpPr>
        <p:cNvPr id="1" name=""/>
        <p:cNvGrpSpPr/>
        <p:nvPr/>
      </p:nvGrpSpPr>
      <p:grpSpPr>
        <a:xfrm>
          <a:off x="0" y="0"/>
          <a:ext cx="0" cy="0"/>
          <a:chOff x="0" y="0"/>
          <a:chExt cx="0" cy="0"/>
        </a:xfrm>
      </p:grpSpPr>
      <p:sp>
        <p:nvSpPr>
          <p:cNvPr id="9" name="Tekstin paikkamerkki 3"/>
          <p:cNvSpPr>
            <a:spLocks noGrp="1"/>
          </p:cNvSpPr>
          <p:nvPr>
            <p:ph type="body" sz="quarter" idx="18" hasCustomPrompt="1"/>
          </p:nvPr>
        </p:nvSpPr>
        <p:spPr>
          <a:xfrm>
            <a:off x="336000" y="387352"/>
            <a:ext cx="5760000" cy="334449"/>
          </a:xfrm>
          <a:prstGeom prst="rect">
            <a:avLst/>
          </a:prstGeom>
        </p:spPr>
        <p:txBody>
          <a:bodyPr anchor="t"/>
          <a:lstStyle>
            <a:lvl1pPr marL="33599" indent="0">
              <a:lnSpc>
                <a:spcPct val="100000"/>
              </a:lnSpc>
              <a:spcBef>
                <a:spcPts val="0"/>
              </a:spcBef>
              <a:spcAft>
                <a:spcPts val="0"/>
              </a:spcAft>
              <a:buFontTx/>
              <a:buNone/>
              <a:defRPr sz="1333" b="0" kern="1200" spc="0" baseline="0">
                <a:solidFill>
                  <a:schemeClr val="tx1"/>
                </a:solidFill>
              </a:defRPr>
            </a:lvl1pPr>
            <a:lvl2pPr marL="419810" indent="0">
              <a:buFontTx/>
              <a:buNone/>
              <a:defRPr/>
            </a:lvl2pPr>
            <a:lvl3pPr marL="839611" indent="0">
              <a:buFontTx/>
              <a:buNone/>
              <a:defRPr/>
            </a:lvl3pPr>
            <a:lvl4pPr marL="1259421" indent="0">
              <a:buFontTx/>
              <a:buNone/>
              <a:defRPr/>
            </a:lvl4pPr>
            <a:lvl5pPr marL="1690426" indent="0">
              <a:buFontTx/>
              <a:buNone/>
              <a:defRPr/>
            </a:lvl5pPr>
          </a:lstStyle>
          <a:p>
            <a:pPr lvl="0"/>
            <a:r>
              <a:rPr lang="en-US" dirty="0" err="1"/>
              <a:t>Väliotsikko</a:t>
            </a:r>
            <a:r>
              <a:rPr lang="en-US" dirty="0"/>
              <a:t> </a:t>
            </a:r>
            <a:r>
              <a:rPr lang="en-US" dirty="0" err="1"/>
              <a:t>yläviitteenä</a:t>
            </a:r>
            <a:endParaRPr lang="fi-FI" dirty="0"/>
          </a:p>
        </p:txBody>
      </p:sp>
      <p:sp>
        <p:nvSpPr>
          <p:cNvPr id="21" name="Tekstin paikkamerkki 2"/>
          <p:cNvSpPr>
            <a:spLocks noGrp="1"/>
          </p:cNvSpPr>
          <p:nvPr>
            <p:ph idx="19"/>
          </p:nvPr>
        </p:nvSpPr>
        <p:spPr>
          <a:xfrm>
            <a:off x="1430400" y="2109873"/>
            <a:ext cx="9561600" cy="3859127"/>
          </a:xfrm>
          <a:prstGeom prst="rect">
            <a:avLst/>
          </a:prstGeom>
        </p:spPr>
        <p:txBody>
          <a:bodyPr vert="horz" lIns="91440" tIns="45720" rIns="91440" bIns="45720" rtlCol="0">
            <a:normAutofit/>
          </a:bodyPr>
          <a:lstStyle>
            <a:lvl1pPr marL="311992" marR="0" indent="-283193" algn="l" defTabSz="1074709" rtl="0" eaLnBrk="1" fontAlgn="auto" latinLnBrk="0" hangingPunct="1">
              <a:lnSpc>
                <a:spcPts val="2667"/>
              </a:lnSpc>
              <a:spcBef>
                <a:spcPts val="533"/>
              </a:spcBef>
              <a:spcAft>
                <a:spcPts val="400"/>
              </a:spcAft>
              <a:buClrTx/>
              <a:buSzPct val="125000"/>
              <a:buFont typeface="Arial" panose="020B0604020202020204" pitchFamily="34" charset="0"/>
              <a:buChar char="•"/>
              <a:tabLst/>
              <a:defRPr sz="2133">
                <a:solidFill>
                  <a:srgbClr val="000000"/>
                </a:solidFill>
              </a:defRPr>
            </a:lvl1pPr>
            <a:lvl2pPr indent="-211195">
              <a:lnSpc>
                <a:spcPts val="2400"/>
              </a:lnSpc>
              <a:spcBef>
                <a:spcPts val="267"/>
              </a:spcBef>
              <a:spcAft>
                <a:spcPts val="267"/>
              </a:spcAft>
              <a:buSzPct val="125000"/>
              <a:defRPr sz="1733" baseline="0">
                <a:solidFill>
                  <a:srgbClr val="000000"/>
                </a:solidFill>
              </a:defRPr>
            </a:lvl2pPr>
            <a:lvl3pPr indent="-211195">
              <a:lnSpc>
                <a:spcPts val="2400"/>
              </a:lnSpc>
              <a:spcBef>
                <a:spcPts val="267"/>
              </a:spcBef>
              <a:spcAft>
                <a:spcPts val="267"/>
              </a:spcAft>
              <a:buSzPct val="125000"/>
              <a:defRPr sz="1400">
                <a:solidFill>
                  <a:srgbClr val="000000"/>
                </a:solidFill>
              </a:defRPr>
            </a:lvl3pPr>
            <a:lvl4pPr indent="-211195">
              <a:lnSpc>
                <a:spcPts val="2400"/>
              </a:lnSpc>
              <a:spcBef>
                <a:spcPts val="267"/>
              </a:spcBef>
              <a:spcAft>
                <a:spcPts val="267"/>
              </a:spcAft>
              <a:buSzPct val="125000"/>
              <a:defRPr sz="1400">
                <a:solidFill>
                  <a:srgbClr val="000000"/>
                </a:solidFill>
              </a:defRPr>
            </a:lvl4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22" name="Tekstin paikkamerkki 28"/>
          <p:cNvSpPr>
            <a:spLocks noGrp="1"/>
          </p:cNvSpPr>
          <p:nvPr>
            <p:ph type="body" sz="quarter" idx="20" hasCustomPrompt="1"/>
          </p:nvPr>
        </p:nvSpPr>
        <p:spPr>
          <a:xfrm>
            <a:off x="1430400" y="1470601"/>
            <a:ext cx="9561600" cy="489577"/>
          </a:xfrm>
          <a:prstGeom prst="rect">
            <a:avLst/>
          </a:prstGeom>
        </p:spPr>
        <p:txBody>
          <a:bodyPr/>
          <a:lstStyle>
            <a:lvl1pPr marL="19200" indent="0">
              <a:lnSpc>
                <a:spcPts val="3600"/>
              </a:lnSpc>
              <a:spcAft>
                <a:spcPts val="0"/>
              </a:spcAft>
              <a:buFontTx/>
              <a:buNone/>
              <a:defRPr sz="2933" b="1" baseline="0">
                <a:solidFill>
                  <a:srgbClr val="000000"/>
                </a:solidFill>
              </a:defRPr>
            </a:lvl1pPr>
            <a:lvl2pPr marL="419810" indent="0">
              <a:spcAft>
                <a:spcPts val="0"/>
              </a:spcAft>
              <a:buFontTx/>
              <a:buNone/>
              <a:defRPr sz="2933" b="1">
                <a:solidFill>
                  <a:srgbClr val="666666"/>
                </a:solidFill>
              </a:defRPr>
            </a:lvl2pPr>
            <a:lvl3pPr marL="839611" indent="0">
              <a:spcAft>
                <a:spcPts val="0"/>
              </a:spcAft>
              <a:buFontTx/>
              <a:buNone/>
              <a:defRPr sz="2933" b="1">
                <a:solidFill>
                  <a:srgbClr val="666666"/>
                </a:solidFill>
              </a:defRPr>
            </a:lvl3pPr>
            <a:lvl4pPr marL="1259421" indent="0">
              <a:spcAft>
                <a:spcPts val="0"/>
              </a:spcAft>
              <a:buFontTx/>
              <a:buNone/>
              <a:defRPr sz="2933" b="1">
                <a:solidFill>
                  <a:srgbClr val="666666"/>
                </a:solidFill>
              </a:defRPr>
            </a:lvl4pPr>
            <a:lvl5pPr marL="1690426" indent="0">
              <a:spcAft>
                <a:spcPts val="0"/>
              </a:spcAft>
              <a:buFontTx/>
              <a:buNone/>
              <a:defRPr sz="2933" b="1">
                <a:solidFill>
                  <a:srgbClr val="666666"/>
                </a:solidFill>
              </a:defRPr>
            </a:lvl5pPr>
          </a:lstStyle>
          <a:p>
            <a:pPr lvl="0"/>
            <a:r>
              <a:rPr lang="fi-FI" dirty="0"/>
              <a:t>Muokkaa väliotsikkoa </a:t>
            </a:r>
            <a:r>
              <a:rPr lang="fi-FI" dirty="0" err="1"/>
              <a:t>napsautt</a:t>
            </a:r>
            <a:r>
              <a:rPr lang="fi-FI" dirty="0"/>
              <a:t>.</a:t>
            </a:r>
          </a:p>
        </p:txBody>
      </p:sp>
      <p:sp>
        <p:nvSpPr>
          <p:cNvPr id="5" name="Dian numeron paikkamerkki 1">
            <a:extLst>
              <a:ext uri="{FF2B5EF4-FFF2-40B4-BE49-F238E27FC236}">
                <a16:creationId xmlns:a16="http://schemas.microsoft.com/office/drawing/2014/main" id="{6BDE6E4F-9FC9-43E4-BFB1-E3523CDA906B}"/>
              </a:ext>
            </a:extLst>
          </p:cNvPr>
          <p:cNvSpPr>
            <a:spLocks noGrp="1"/>
          </p:cNvSpPr>
          <p:nvPr>
            <p:ph type="sldNum" sz="quarter" idx="4"/>
          </p:nvPr>
        </p:nvSpPr>
        <p:spPr>
          <a:xfrm>
            <a:off x="10896533" y="6309321"/>
            <a:ext cx="672075" cy="249812"/>
          </a:xfrm>
          <a:prstGeom prst="rect">
            <a:avLst/>
          </a:prstGeom>
        </p:spPr>
        <p:txBody>
          <a:bodyPr vert="horz" lIns="91440" tIns="45720" rIns="91440" bIns="45720" rtlCol="0" anchor="ctr"/>
          <a:lstStyle>
            <a:lvl1pPr algn="r">
              <a:defRPr sz="1067">
                <a:solidFill>
                  <a:schemeClr val="tx1">
                    <a:tint val="75000"/>
                  </a:schemeClr>
                </a:solidFill>
              </a:defRPr>
            </a:lvl1pPr>
          </a:lstStyle>
          <a:p>
            <a:fld id="{50C76ADE-8D6B-40B7-AA7D-7503DB2F97EA}" type="slidenum">
              <a:rPr lang="fi-FI" smtClean="0"/>
              <a:pPr/>
              <a:t>‹#›</a:t>
            </a:fld>
            <a:endParaRPr lang="fi-FI" dirty="0"/>
          </a:p>
        </p:txBody>
      </p:sp>
      <p:pic>
        <p:nvPicPr>
          <p:cNvPr id="2" name="Kuva 1">
            <a:extLst>
              <a:ext uri="{FF2B5EF4-FFF2-40B4-BE49-F238E27FC236}">
                <a16:creationId xmlns:a16="http://schemas.microsoft.com/office/drawing/2014/main" id="{8F6161D3-3BBF-410A-BFC0-04A5244D0722}"/>
              </a:ext>
            </a:extLst>
          </p:cNvPr>
          <p:cNvPicPr>
            <a:picLocks noChangeAspect="1"/>
          </p:cNvPicPr>
          <p:nvPr userDrawn="1"/>
        </p:nvPicPr>
        <p:blipFill>
          <a:blip r:embed="rId2"/>
          <a:stretch>
            <a:fillRect/>
          </a:stretch>
        </p:blipFill>
        <p:spPr>
          <a:xfrm>
            <a:off x="336000" y="6196069"/>
            <a:ext cx="3896269" cy="476316"/>
          </a:xfrm>
          <a:prstGeom prst="rect">
            <a:avLst/>
          </a:prstGeom>
        </p:spPr>
      </p:pic>
    </p:spTree>
    <p:extLst>
      <p:ext uri="{BB962C8B-B14F-4D97-AF65-F5344CB8AC3E}">
        <p14:creationId xmlns:p14="http://schemas.microsoft.com/office/powerpoint/2010/main" val="3741642747"/>
      </p:ext>
    </p:extLst>
  </p:cSld>
  <p:clrMapOvr>
    <a:masterClrMapping/>
  </p:clrMapOvr>
  <p:transition spd="med">
    <p:fade/>
  </p:transition>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yhjä dia">
    <p:spTree>
      <p:nvGrpSpPr>
        <p:cNvPr id="1" name=""/>
        <p:cNvGrpSpPr/>
        <p:nvPr/>
      </p:nvGrpSpPr>
      <p:grpSpPr>
        <a:xfrm>
          <a:off x="0" y="0"/>
          <a:ext cx="0" cy="0"/>
          <a:chOff x="0" y="0"/>
          <a:chExt cx="0" cy="0"/>
        </a:xfrm>
      </p:grpSpPr>
      <p:sp>
        <p:nvSpPr>
          <p:cNvPr id="7" name="Tekstin paikkamerkki 3"/>
          <p:cNvSpPr>
            <a:spLocks noGrp="1"/>
          </p:cNvSpPr>
          <p:nvPr>
            <p:ph type="body" sz="quarter" idx="22" hasCustomPrompt="1"/>
          </p:nvPr>
        </p:nvSpPr>
        <p:spPr>
          <a:xfrm>
            <a:off x="336000" y="387352"/>
            <a:ext cx="5760000" cy="334449"/>
          </a:xfrm>
          <a:prstGeom prst="rect">
            <a:avLst/>
          </a:prstGeom>
        </p:spPr>
        <p:txBody>
          <a:bodyPr anchor="t"/>
          <a:lstStyle>
            <a:lvl1pPr marL="33599" indent="0">
              <a:lnSpc>
                <a:spcPct val="100000"/>
              </a:lnSpc>
              <a:spcBef>
                <a:spcPts val="0"/>
              </a:spcBef>
              <a:spcAft>
                <a:spcPts val="0"/>
              </a:spcAft>
              <a:buFontTx/>
              <a:buNone/>
              <a:defRPr sz="1333" b="0" kern="1200" spc="0" baseline="0">
                <a:solidFill>
                  <a:schemeClr val="tx1"/>
                </a:solidFill>
              </a:defRPr>
            </a:lvl1pPr>
            <a:lvl2pPr marL="419810" indent="0">
              <a:buFontTx/>
              <a:buNone/>
              <a:defRPr/>
            </a:lvl2pPr>
            <a:lvl3pPr marL="839611" indent="0">
              <a:buFontTx/>
              <a:buNone/>
              <a:defRPr/>
            </a:lvl3pPr>
            <a:lvl4pPr marL="1259421" indent="0">
              <a:buFontTx/>
              <a:buNone/>
              <a:defRPr/>
            </a:lvl4pPr>
            <a:lvl5pPr marL="1690426" indent="0">
              <a:buFontTx/>
              <a:buNone/>
              <a:defRPr/>
            </a:lvl5pPr>
          </a:lstStyle>
          <a:p>
            <a:pPr lvl="0"/>
            <a:r>
              <a:rPr lang="en-US" dirty="0" err="1"/>
              <a:t>Väliotsikko</a:t>
            </a:r>
            <a:r>
              <a:rPr lang="en-US" dirty="0"/>
              <a:t> </a:t>
            </a:r>
            <a:r>
              <a:rPr lang="en-US" dirty="0" err="1"/>
              <a:t>yläviitteenä</a:t>
            </a:r>
            <a:endParaRPr lang="fi-FI" dirty="0"/>
          </a:p>
        </p:txBody>
      </p:sp>
      <p:sp>
        <p:nvSpPr>
          <p:cNvPr id="3" name="Dian numeron paikkamerkki 1">
            <a:extLst>
              <a:ext uri="{FF2B5EF4-FFF2-40B4-BE49-F238E27FC236}">
                <a16:creationId xmlns:a16="http://schemas.microsoft.com/office/drawing/2014/main" id="{07632B59-CDF7-459D-A76A-7A7B665B53E3}"/>
              </a:ext>
            </a:extLst>
          </p:cNvPr>
          <p:cNvSpPr>
            <a:spLocks noGrp="1"/>
          </p:cNvSpPr>
          <p:nvPr>
            <p:ph type="sldNum" sz="quarter" idx="4"/>
          </p:nvPr>
        </p:nvSpPr>
        <p:spPr>
          <a:xfrm>
            <a:off x="10896533" y="6309321"/>
            <a:ext cx="672075" cy="249812"/>
          </a:xfrm>
          <a:prstGeom prst="rect">
            <a:avLst/>
          </a:prstGeom>
        </p:spPr>
        <p:txBody>
          <a:bodyPr vert="horz" lIns="91440" tIns="45720" rIns="91440" bIns="45720" rtlCol="0" anchor="ctr"/>
          <a:lstStyle>
            <a:lvl1pPr algn="r">
              <a:defRPr sz="1067">
                <a:solidFill>
                  <a:schemeClr val="tx1">
                    <a:tint val="75000"/>
                  </a:schemeClr>
                </a:solidFill>
              </a:defRPr>
            </a:lvl1pPr>
          </a:lstStyle>
          <a:p>
            <a:fld id="{50C76ADE-8D6B-40B7-AA7D-7503DB2F97EA}" type="slidenum">
              <a:rPr lang="fi-FI" smtClean="0"/>
              <a:pPr/>
              <a:t>‹#›</a:t>
            </a:fld>
            <a:endParaRPr lang="fi-FI" dirty="0"/>
          </a:p>
        </p:txBody>
      </p:sp>
      <p:pic>
        <p:nvPicPr>
          <p:cNvPr id="2" name="Kuva 1">
            <a:extLst>
              <a:ext uri="{FF2B5EF4-FFF2-40B4-BE49-F238E27FC236}">
                <a16:creationId xmlns:a16="http://schemas.microsoft.com/office/drawing/2014/main" id="{965183CD-C20F-48EE-B018-4DF7E02EBCBA}"/>
              </a:ext>
            </a:extLst>
          </p:cNvPr>
          <p:cNvPicPr>
            <a:picLocks noChangeAspect="1"/>
          </p:cNvPicPr>
          <p:nvPr userDrawn="1"/>
        </p:nvPicPr>
        <p:blipFill>
          <a:blip r:embed="rId2"/>
          <a:stretch>
            <a:fillRect/>
          </a:stretch>
        </p:blipFill>
        <p:spPr>
          <a:xfrm>
            <a:off x="164589" y="6196069"/>
            <a:ext cx="3896269" cy="476316"/>
          </a:xfrm>
          <a:prstGeom prst="rect">
            <a:avLst/>
          </a:prstGeom>
        </p:spPr>
      </p:pic>
    </p:spTree>
    <p:extLst>
      <p:ext uri="{BB962C8B-B14F-4D97-AF65-F5344CB8AC3E}">
        <p14:creationId xmlns:p14="http://schemas.microsoft.com/office/powerpoint/2010/main" val="1628129554"/>
      </p:ext>
    </p:extLst>
  </p:cSld>
  <p:clrMapOvr>
    <a:masterClrMapping/>
  </p:clrMapOvr>
  <p:transition spd="med">
    <p:fade/>
  </p:transition>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C96B72-617E-4434-A18D-80E0B795764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26C094A-0C7C-4DA2-8398-B7412D1D94AF}"/>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8DE18E1-8500-4E23-B8F6-CD49B55E84DA}"/>
              </a:ext>
            </a:extLst>
          </p:cNvPr>
          <p:cNvSpPr>
            <a:spLocks noGrp="1"/>
          </p:cNvSpPr>
          <p:nvPr>
            <p:ph type="dt" sz="half" idx="10"/>
          </p:nvPr>
        </p:nvSpPr>
        <p:spPr/>
        <p:txBody>
          <a:bodyPr/>
          <a:lstStyle/>
          <a:p>
            <a:fld id="{F0AC5199-2FBA-4F04-AD40-1D466C0DDDE5}" type="datetimeFigureOut">
              <a:rPr lang="fi-FI" smtClean="0"/>
              <a:t>15.1.2020</a:t>
            </a:fld>
            <a:endParaRPr lang="fi-FI" dirty="0"/>
          </a:p>
        </p:txBody>
      </p:sp>
      <p:sp>
        <p:nvSpPr>
          <p:cNvPr id="5" name="Alatunnisteen paikkamerkki 4">
            <a:extLst>
              <a:ext uri="{FF2B5EF4-FFF2-40B4-BE49-F238E27FC236}">
                <a16:creationId xmlns:a16="http://schemas.microsoft.com/office/drawing/2014/main" id="{1DF81917-8A55-4AAC-AFDB-FC83B071D3E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1A3E6E3-EA71-4F8A-901A-C17DE37122BA}"/>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7" name="Kuva 6">
            <a:extLst>
              <a:ext uri="{FF2B5EF4-FFF2-40B4-BE49-F238E27FC236}">
                <a16:creationId xmlns:a16="http://schemas.microsoft.com/office/drawing/2014/main" id="{B2B9A261-9ADD-44AB-87BF-DB5117894FB6}"/>
              </a:ext>
            </a:extLst>
          </p:cNvPr>
          <p:cNvPicPr>
            <a:picLocks noChangeAspect="1"/>
          </p:cNvPicPr>
          <p:nvPr userDrawn="1"/>
        </p:nvPicPr>
        <p:blipFill>
          <a:blip r:embed="rId2"/>
          <a:stretch>
            <a:fillRect/>
          </a:stretch>
        </p:blipFill>
        <p:spPr>
          <a:xfrm>
            <a:off x="142331" y="6311900"/>
            <a:ext cx="3896269" cy="476316"/>
          </a:xfrm>
          <a:prstGeom prst="rect">
            <a:avLst/>
          </a:prstGeom>
        </p:spPr>
      </p:pic>
    </p:spTree>
    <p:extLst>
      <p:ext uri="{BB962C8B-B14F-4D97-AF65-F5344CB8AC3E}">
        <p14:creationId xmlns:p14="http://schemas.microsoft.com/office/powerpoint/2010/main" val="1587899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2E4F65-B9A2-445C-8346-BA583DDE76F2}"/>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A1DBF919-2086-451E-A901-FB250322A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3B2CB791-9E46-4F23-8184-1E597B83ED1B}"/>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5" name="Alatunnisteen paikkamerkki 4">
            <a:extLst>
              <a:ext uri="{FF2B5EF4-FFF2-40B4-BE49-F238E27FC236}">
                <a16:creationId xmlns:a16="http://schemas.microsoft.com/office/drawing/2014/main" id="{9269B1A2-474F-44F6-BF8A-2609D838DFB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4032428-C3A4-46AB-8929-E2090BC80326}"/>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7" name="Kuva 6">
            <a:extLst>
              <a:ext uri="{FF2B5EF4-FFF2-40B4-BE49-F238E27FC236}">
                <a16:creationId xmlns:a16="http://schemas.microsoft.com/office/drawing/2014/main" id="{763EA46C-AB32-4069-B30F-1A405BCB0A29}"/>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963956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102C8A-1775-49B2-81DD-489C5095CC7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922FBEE-FD4C-4B20-8A52-749BB790DD1B}"/>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6F6B8B2-023A-4A79-A02C-551731908BE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5A978B99-0DDB-4D79-8E7C-ED21795A3362}"/>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6" name="Alatunnisteen paikkamerkki 5">
            <a:extLst>
              <a:ext uri="{FF2B5EF4-FFF2-40B4-BE49-F238E27FC236}">
                <a16:creationId xmlns:a16="http://schemas.microsoft.com/office/drawing/2014/main" id="{10A48AE4-D121-44DA-AE5A-06033F59B5B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D610799-EF65-47F7-BABE-966C0ED48AA7}"/>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8" name="Kuva 7">
            <a:extLst>
              <a:ext uri="{FF2B5EF4-FFF2-40B4-BE49-F238E27FC236}">
                <a16:creationId xmlns:a16="http://schemas.microsoft.com/office/drawing/2014/main" id="{E30767D4-5CE9-48F9-BE4E-00617BCB3742}"/>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102882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FD0628-A28D-4C7D-9726-3A5754B7D6C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D7208A4E-40CD-4AB1-8C3B-CAD438C96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7A745F76-BDD8-4DED-B300-841A7DEB7DD0}"/>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FB20DCF-F875-4C73-BF75-CDEAA828DD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EBFE5B48-10BA-4C2C-8F29-96E6A4B0C53A}"/>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A94E461-4519-4C3E-9B49-CB7BE5034770}"/>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8" name="Alatunnisteen paikkamerkki 7">
            <a:extLst>
              <a:ext uri="{FF2B5EF4-FFF2-40B4-BE49-F238E27FC236}">
                <a16:creationId xmlns:a16="http://schemas.microsoft.com/office/drawing/2014/main" id="{A1DDF4E4-D5F6-43D9-A07B-88C9A08C8B76}"/>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9725E224-7726-4259-A29F-6A23FE2740D8}"/>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10" name="Kuva 9">
            <a:extLst>
              <a:ext uri="{FF2B5EF4-FFF2-40B4-BE49-F238E27FC236}">
                <a16:creationId xmlns:a16="http://schemas.microsoft.com/office/drawing/2014/main" id="{D5365F71-4DB5-4EF9-B0C6-C3853D947E07}"/>
              </a:ext>
            </a:extLst>
          </p:cNvPr>
          <p:cNvPicPr>
            <a:picLocks noChangeAspect="1"/>
          </p:cNvPicPr>
          <p:nvPr userDrawn="1"/>
        </p:nvPicPr>
        <p:blipFill>
          <a:blip r:embed="rId2"/>
          <a:stretch>
            <a:fillRect/>
          </a:stretch>
        </p:blipFill>
        <p:spPr>
          <a:xfrm>
            <a:off x="138156" y="6300754"/>
            <a:ext cx="3896269" cy="476316"/>
          </a:xfrm>
          <a:prstGeom prst="rect">
            <a:avLst/>
          </a:prstGeom>
        </p:spPr>
      </p:pic>
    </p:spTree>
    <p:extLst>
      <p:ext uri="{BB962C8B-B14F-4D97-AF65-F5344CB8AC3E}">
        <p14:creationId xmlns:p14="http://schemas.microsoft.com/office/powerpoint/2010/main" val="108561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62B34F-9097-4B13-861F-6FD62344F9F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62D3BE5B-350C-4F7C-9600-484B8AC06E35}"/>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4" name="Alatunnisteen paikkamerkki 3">
            <a:extLst>
              <a:ext uri="{FF2B5EF4-FFF2-40B4-BE49-F238E27FC236}">
                <a16:creationId xmlns:a16="http://schemas.microsoft.com/office/drawing/2014/main" id="{92345B89-8B7D-4046-A6F9-2B14AA0BDD0F}"/>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BD82095C-14C9-499E-92C7-BBCA4667628D}"/>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6" name="Kuva 5">
            <a:extLst>
              <a:ext uri="{FF2B5EF4-FFF2-40B4-BE49-F238E27FC236}">
                <a16:creationId xmlns:a16="http://schemas.microsoft.com/office/drawing/2014/main" id="{DBF7E07C-C0D0-4239-A77D-C1867AC9D909}"/>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222640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53797363-1923-41EB-ADC0-5B3D0437E070}"/>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3" name="Alatunnisteen paikkamerkki 2">
            <a:extLst>
              <a:ext uri="{FF2B5EF4-FFF2-40B4-BE49-F238E27FC236}">
                <a16:creationId xmlns:a16="http://schemas.microsoft.com/office/drawing/2014/main" id="{C9364A59-AECA-44C3-8811-2F65100C0E8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07579BBE-42F1-44DA-84A2-EFC75ADCF39C}"/>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5" name="Kuva 4">
            <a:extLst>
              <a:ext uri="{FF2B5EF4-FFF2-40B4-BE49-F238E27FC236}">
                <a16:creationId xmlns:a16="http://schemas.microsoft.com/office/drawing/2014/main" id="{1C689E04-309F-4A96-80F6-E39199A53AFD}"/>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40305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5BD4726-8FC3-43C2-99C5-8EE34F9A6F7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337932F6-0516-4148-A5B2-058CD752C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C8018779-52B0-44A4-A171-1A68E5C5C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D595A6F4-4CCA-4D2F-A4CE-FB72F883906C}"/>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6" name="Alatunnisteen paikkamerkki 5">
            <a:extLst>
              <a:ext uri="{FF2B5EF4-FFF2-40B4-BE49-F238E27FC236}">
                <a16:creationId xmlns:a16="http://schemas.microsoft.com/office/drawing/2014/main" id="{D050E3F2-D228-49EB-BE41-C1A714F5B59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ADC61BC-4AA3-4155-91D6-2ED2373284B6}"/>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8" name="Kuva 7">
            <a:extLst>
              <a:ext uri="{FF2B5EF4-FFF2-40B4-BE49-F238E27FC236}">
                <a16:creationId xmlns:a16="http://schemas.microsoft.com/office/drawing/2014/main" id="{1AA51588-FAC7-41D7-B148-66FE54003BF5}"/>
              </a:ext>
            </a:extLst>
          </p:cNvPr>
          <p:cNvPicPr>
            <a:picLocks noChangeAspect="1"/>
          </p:cNvPicPr>
          <p:nvPr userDrawn="1"/>
        </p:nvPicPr>
        <p:blipFill>
          <a:blip r:embed="rId2"/>
          <a:stretch>
            <a:fillRect/>
          </a:stretch>
        </p:blipFill>
        <p:spPr>
          <a:xfrm>
            <a:off x="142331" y="6292132"/>
            <a:ext cx="3896269" cy="476316"/>
          </a:xfrm>
          <a:prstGeom prst="rect">
            <a:avLst/>
          </a:prstGeom>
        </p:spPr>
      </p:pic>
    </p:spTree>
    <p:extLst>
      <p:ext uri="{BB962C8B-B14F-4D97-AF65-F5344CB8AC3E}">
        <p14:creationId xmlns:p14="http://schemas.microsoft.com/office/powerpoint/2010/main" val="148394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2CA0A0-5E1D-4732-B829-A1D4C1436CE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053AB18C-AA45-434C-98CA-894876DF5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171FE55C-8A0A-4B5D-AD99-4158A6FF5A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4389CD5-E763-4651-95AB-32566D6C360A}"/>
              </a:ext>
            </a:extLst>
          </p:cNvPr>
          <p:cNvSpPr>
            <a:spLocks noGrp="1"/>
          </p:cNvSpPr>
          <p:nvPr>
            <p:ph type="dt" sz="half" idx="10"/>
          </p:nvPr>
        </p:nvSpPr>
        <p:spPr/>
        <p:txBody>
          <a:bodyPr/>
          <a:lstStyle/>
          <a:p>
            <a:fld id="{F0AC5199-2FBA-4F04-AD40-1D466C0DDDE5}" type="datetimeFigureOut">
              <a:rPr lang="fi-FI" smtClean="0"/>
              <a:t>15.1.2020</a:t>
            </a:fld>
            <a:endParaRPr lang="fi-FI"/>
          </a:p>
        </p:txBody>
      </p:sp>
      <p:sp>
        <p:nvSpPr>
          <p:cNvPr id="6" name="Alatunnisteen paikkamerkki 5">
            <a:extLst>
              <a:ext uri="{FF2B5EF4-FFF2-40B4-BE49-F238E27FC236}">
                <a16:creationId xmlns:a16="http://schemas.microsoft.com/office/drawing/2014/main" id="{8CE282BB-3B06-47E6-9AB5-CB82B5CC33A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2EF16B1-D3D1-4C31-83F3-9B4D31522714}"/>
              </a:ext>
            </a:extLst>
          </p:cNvPr>
          <p:cNvSpPr>
            <a:spLocks noGrp="1"/>
          </p:cNvSpPr>
          <p:nvPr>
            <p:ph type="sldNum" sz="quarter" idx="12"/>
          </p:nvPr>
        </p:nvSpPr>
        <p:spPr/>
        <p:txBody>
          <a:bodyPr/>
          <a:lstStyle/>
          <a:p>
            <a:fld id="{E3617052-333B-4280-9DB6-8F082929F617}" type="slidenum">
              <a:rPr lang="fi-FI" smtClean="0"/>
              <a:t>‹#›</a:t>
            </a:fld>
            <a:endParaRPr lang="fi-FI"/>
          </a:p>
        </p:txBody>
      </p:sp>
      <p:pic>
        <p:nvPicPr>
          <p:cNvPr id="8" name="Kuva 7">
            <a:extLst>
              <a:ext uri="{FF2B5EF4-FFF2-40B4-BE49-F238E27FC236}">
                <a16:creationId xmlns:a16="http://schemas.microsoft.com/office/drawing/2014/main" id="{B8CF3C92-27DE-4000-9888-4C5FCF8B49BD}"/>
              </a:ext>
            </a:extLst>
          </p:cNvPr>
          <p:cNvPicPr>
            <a:picLocks noChangeAspect="1"/>
          </p:cNvPicPr>
          <p:nvPr userDrawn="1"/>
        </p:nvPicPr>
        <p:blipFill>
          <a:blip r:embed="rId2"/>
          <a:stretch>
            <a:fillRect/>
          </a:stretch>
        </p:blipFill>
        <p:spPr>
          <a:xfrm>
            <a:off x="142331" y="6300754"/>
            <a:ext cx="3896269" cy="476316"/>
          </a:xfrm>
          <a:prstGeom prst="rect">
            <a:avLst/>
          </a:prstGeom>
        </p:spPr>
      </p:pic>
    </p:spTree>
    <p:extLst>
      <p:ext uri="{BB962C8B-B14F-4D97-AF65-F5344CB8AC3E}">
        <p14:creationId xmlns:p14="http://schemas.microsoft.com/office/powerpoint/2010/main" val="390914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5D73C6D-59FE-4422-8B51-08641632A1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09E8BAC1-082C-4A17-BD95-D483CEC41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32A0AEA-45CB-40D5-A7A6-7A50679B7F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C5199-2FBA-4F04-AD40-1D466C0DDDE5}" type="datetimeFigureOut">
              <a:rPr lang="fi-FI" smtClean="0"/>
              <a:t>15.1.2020</a:t>
            </a:fld>
            <a:endParaRPr lang="fi-FI"/>
          </a:p>
        </p:txBody>
      </p:sp>
      <p:sp>
        <p:nvSpPr>
          <p:cNvPr id="5" name="Alatunnisteen paikkamerkki 4">
            <a:extLst>
              <a:ext uri="{FF2B5EF4-FFF2-40B4-BE49-F238E27FC236}">
                <a16:creationId xmlns:a16="http://schemas.microsoft.com/office/drawing/2014/main" id="{86361728-30DB-4E24-BB55-B166CB6D44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C38107C5-D40A-4A7E-BBC0-83D673A9AF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17052-333B-4280-9DB6-8F082929F617}" type="slidenum">
              <a:rPr lang="fi-FI" smtClean="0"/>
              <a:t>‹#›</a:t>
            </a:fld>
            <a:endParaRPr lang="fi-FI"/>
          </a:p>
        </p:txBody>
      </p:sp>
    </p:spTree>
    <p:extLst>
      <p:ext uri="{BB962C8B-B14F-4D97-AF65-F5344CB8AC3E}">
        <p14:creationId xmlns:p14="http://schemas.microsoft.com/office/powerpoint/2010/main" val="3800023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14FF207-752B-45D1-9400-265089FF46C0}"/>
              </a:ext>
            </a:extLst>
          </p:cNvPr>
          <p:cNvSpPr>
            <a:spLocks noGrp="1"/>
          </p:cNvSpPr>
          <p:nvPr>
            <p:ph type="body" sz="quarter" idx="22"/>
          </p:nvPr>
        </p:nvSpPr>
        <p:spPr>
          <a:xfrm>
            <a:off x="1430400" y="2276873"/>
            <a:ext cx="8410016" cy="2304255"/>
          </a:xfrm>
        </p:spPr>
        <p:txBody>
          <a:bodyPr/>
          <a:lstStyle/>
          <a:p>
            <a:r>
              <a:rPr lang="fi-FI" dirty="0">
                <a:latin typeface="Verdana" panose="020B0604030504040204" pitchFamily="34" charset="0"/>
                <a:ea typeface="Verdana" panose="020B0604030504040204" pitchFamily="34" charset="0"/>
              </a:rPr>
              <a:t>Pelti- ja teollisuuseristysalan työehtosopimusratkaisu </a:t>
            </a:r>
          </a:p>
          <a:p>
            <a:r>
              <a:rPr lang="fi-FI" dirty="0">
                <a:latin typeface="Verdana" panose="020B0604030504040204" pitchFamily="34" charset="0"/>
                <a:ea typeface="Verdana" panose="020B0604030504040204" pitchFamily="34" charset="0"/>
              </a:rPr>
              <a:t>13.1.2020-30.11.2021</a:t>
            </a:r>
          </a:p>
          <a:p>
            <a:endParaRPr lang="fi-FI" dirty="0"/>
          </a:p>
        </p:txBody>
      </p:sp>
      <p:sp>
        <p:nvSpPr>
          <p:cNvPr id="4" name="Dian numeron paikkamerkki 3">
            <a:extLst>
              <a:ext uri="{FF2B5EF4-FFF2-40B4-BE49-F238E27FC236}">
                <a16:creationId xmlns:a16="http://schemas.microsoft.com/office/drawing/2014/main" id="{67F16640-D9A2-4246-A5D6-1384DD192446}"/>
              </a:ext>
            </a:extLst>
          </p:cNvPr>
          <p:cNvSpPr>
            <a:spLocks noGrp="1"/>
          </p:cNvSpPr>
          <p:nvPr>
            <p:ph type="sldNum" sz="quarter" idx="4"/>
          </p:nvPr>
        </p:nvSpPr>
        <p:spPr/>
        <p:txBody>
          <a:bodyPr/>
          <a:lstStyle/>
          <a:p>
            <a:fld id="{50C76ADE-8D6B-40B7-AA7D-7503DB2F97EA}" type="slidenum">
              <a:rPr lang="fi-FI" smtClean="0"/>
              <a:pPr/>
              <a:t>1</a:t>
            </a:fld>
            <a:endParaRPr lang="fi-FI" dirty="0"/>
          </a:p>
        </p:txBody>
      </p:sp>
    </p:spTree>
    <p:extLst>
      <p:ext uri="{BB962C8B-B14F-4D97-AF65-F5344CB8AC3E}">
        <p14:creationId xmlns:p14="http://schemas.microsoft.com/office/powerpoint/2010/main" val="3484129700"/>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n paikkamerkki 5">
            <a:extLst>
              <a:ext uri="{FF2B5EF4-FFF2-40B4-BE49-F238E27FC236}">
                <a16:creationId xmlns:a16="http://schemas.microsoft.com/office/drawing/2014/main" id="{426ACE86-8574-413C-A56F-C5379F4BC96B}"/>
              </a:ext>
            </a:extLst>
          </p:cNvPr>
          <p:cNvSpPr>
            <a:spLocks noGrp="1"/>
          </p:cNvSpPr>
          <p:nvPr>
            <p:ph type="body" sz="quarter" idx="18"/>
          </p:nvPr>
        </p:nvSpPr>
        <p:spPr/>
        <p:txBody>
          <a:bodyPr/>
          <a:lstStyle/>
          <a:p>
            <a:r>
              <a:rPr lang="fi-FI" dirty="0"/>
              <a:t>Paikallinen palkkaratkaisu</a:t>
            </a:r>
          </a:p>
        </p:txBody>
      </p:sp>
      <p:sp>
        <p:nvSpPr>
          <p:cNvPr id="5" name="Sisällön paikkamerkki 4">
            <a:extLst>
              <a:ext uri="{FF2B5EF4-FFF2-40B4-BE49-F238E27FC236}">
                <a16:creationId xmlns:a16="http://schemas.microsoft.com/office/drawing/2014/main" id="{8E80DCA3-261B-421D-AAF7-312A66F4AAFB}"/>
              </a:ext>
            </a:extLst>
          </p:cNvPr>
          <p:cNvSpPr>
            <a:spLocks noGrp="1"/>
          </p:cNvSpPr>
          <p:nvPr>
            <p:ph idx="19"/>
          </p:nvPr>
        </p:nvSpPr>
        <p:spPr/>
        <p:txBody>
          <a:bodyPr>
            <a:normAutofit/>
          </a:bodyPr>
          <a:lstStyle/>
          <a:p>
            <a:pPr>
              <a:defRPr/>
            </a:pPr>
            <a:r>
              <a:rPr lang="fi-FI" sz="2400" kern="0" dirty="0">
                <a:latin typeface="Arial" pitchFamily="34" charset="0"/>
                <a:cs typeface="Arial" pitchFamily="34" charset="0"/>
              </a:rPr>
              <a:t>Palkkaratkaisua käsitellään pääluottamusmiehen kanssa ja sopimus tehdään vuoden 2020 osalta 14.2.2020 mennessä ja vuoden 2021 osalta 15.1.2021 mennessä ellei käsittelyajan jatkamisesta sovita.</a:t>
            </a:r>
          </a:p>
          <a:p>
            <a:pPr>
              <a:defRPr/>
            </a:pPr>
            <a:r>
              <a:rPr lang="fi-FI" sz="2400" kern="0" dirty="0">
                <a:latin typeface="Arial" pitchFamily="34" charset="0"/>
                <a:cs typeface="Arial" pitchFamily="34" charset="0"/>
              </a:rPr>
              <a:t>Paikallisessa ratkaisussa voidaan sopia palkankorotusten toteutustapa, ajankohta ja suuruus. Paikallinen ratkaisu on kyseessä, jos yhdestäkin edellä mainitusta on sovittu.</a:t>
            </a:r>
          </a:p>
        </p:txBody>
      </p:sp>
      <p:sp>
        <p:nvSpPr>
          <p:cNvPr id="8" name="Tekstin paikkamerkki 7">
            <a:extLst>
              <a:ext uri="{FF2B5EF4-FFF2-40B4-BE49-F238E27FC236}">
                <a16:creationId xmlns:a16="http://schemas.microsoft.com/office/drawing/2014/main" id="{E2E5A16B-5438-4656-B16D-31538EEB4BA6}"/>
              </a:ext>
            </a:extLst>
          </p:cNvPr>
          <p:cNvSpPr>
            <a:spLocks noGrp="1"/>
          </p:cNvSpPr>
          <p:nvPr>
            <p:ph type="body" sz="quarter" idx="20"/>
          </p:nvPr>
        </p:nvSpPr>
        <p:spPr/>
        <p:txBody>
          <a:bodyPr/>
          <a:lstStyle/>
          <a:p>
            <a:r>
              <a:rPr lang="fi-FI" dirty="0"/>
              <a:t>Paikallinen palkkaratkaisu</a:t>
            </a:r>
          </a:p>
        </p:txBody>
      </p:sp>
      <p:sp>
        <p:nvSpPr>
          <p:cNvPr id="2" name="Dian numeron paikkamerkki 1">
            <a:extLst>
              <a:ext uri="{FF2B5EF4-FFF2-40B4-BE49-F238E27FC236}">
                <a16:creationId xmlns:a16="http://schemas.microsoft.com/office/drawing/2014/main" id="{E3E51D70-94C3-466D-AA49-90E9791E6807}"/>
              </a:ext>
            </a:extLst>
          </p:cNvPr>
          <p:cNvSpPr>
            <a:spLocks noGrp="1"/>
          </p:cNvSpPr>
          <p:nvPr>
            <p:ph type="sldNum" sz="quarter" idx="4"/>
          </p:nvPr>
        </p:nvSpPr>
        <p:spPr/>
        <p:txBody>
          <a:bodyPr/>
          <a:lstStyle/>
          <a:p>
            <a:fld id="{50C76ADE-8D6B-40B7-AA7D-7503DB2F97EA}" type="slidenum">
              <a:rPr lang="fi-FI" smtClean="0"/>
              <a:pPr/>
              <a:t>10</a:t>
            </a:fld>
            <a:endParaRPr lang="fi-FI" dirty="0"/>
          </a:p>
        </p:txBody>
      </p:sp>
    </p:spTree>
    <p:extLst>
      <p:ext uri="{BB962C8B-B14F-4D97-AF65-F5344CB8AC3E}">
        <p14:creationId xmlns:p14="http://schemas.microsoft.com/office/powerpoint/2010/main" val="21122436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n paikkamerkki 5">
            <a:extLst>
              <a:ext uri="{FF2B5EF4-FFF2-40B4-BE49-F238E27FC236}">
                <a16:creationId xmlns:a16="http://schemas.microsoft.com/office/drawing/2014/main" id="{D2840ACE-6214-4113-92E1-7F860CDD9E22}"/>
              </a:ext>
            </a:extLst>
          </p:cNvPr>
          <p:cNvSpPr>
            <a:spLocks noGrp="1"/>
          </p:cNvSpPr>
          <p:nvPr>
            <p:ph type="body" sz="quarter" idx="18"/>
          </p:nvPr>
        </p:nvSpPr>
        <p:spPr/>
        <p:txBody>
          <a:bodyPr/>
          <a:lstStyle/>
          <a:p>
            <a:endParaRPr lang="fi-FI" dirty="0"/>
          </a:p>
        </p:txBody>
      </p:sp>
      <p:sp>
        <p:nvSpPr>
          <p:cNvPr id="5" name="Sisällön paikkamerkki 4">
            <a:extLst>
              <a:ext uri="{FF2B5EF4-FFF2-40B4-BE49-F238E27FC236}">
                <a16:creationId xmlns:a16="http://schemas.microsoft.com/office/drawing/2014/main" id="{8A4DDBB3-C62B-4F7D-BF9D-1572872280FE}"/>
              </a:ext>
            </a:extLst>
          </p:cNvPr>
          <p:cNvSpPr>
            <a:spLocks noGrp="1"/>
          </p:cNvSpPr>
          <p:nvPr>
            <p:ph idx="19"/>
          </p:nvPr>
        </p:nvSpPr>
        <p:spPr/>
        <p:txBody>
          <a:bodyPr/>
          <a:lstStyle/>
          <a:p>
            <a:pPr marL="0" indent="0">
              <a:buNone/>
              <a:defRPr/>
            </a:pPr>
            <a:r>
              <a:rPr lang="fi-FI" sz="2400" b="1" kern="0" dirty="0">
                <a:latin typeface="Arial" pitchFamily="34" charset="0"/>
                <a:cs typeface="Arial" pitchFamily="34" charset="0"/>
              </a:rPr>
              <a:t>Vuosi 2020</a:t>
            </a:r>
          </a:p>
          <a:p>
            <a:pPr>
              <a:defRPr/>
            </a:pPr>
            <a:r>
              <a:rPr lang="fi-FI" sz="2400" kern="0" dirty="0">
                <a:latin typeface="Arial" pitchFamily="34" charset="0"/>
                <a:cs typeface="Arial" pitchFamily="34" charset="0"/>
              </a:rPr>
              <a:t>Mikäli paikallista palkkaratkaisua ei saavuteta eikä käsittelyajan jatkamisesta paikallisesti sovita, toteutetaan palkkaratkaisu viimeistään 1.3.2020 tai sen lähinnä jälkeen alkavan palkanmaksukauden alusta</a:t>
            </a:r>
          </a:p>
          <a:p>
            <a:pPr>
              <a:defRPr/>
            </a:pPr>
            <a:endParaRPr lang="fi-FI" sz="2400" kern="0" dirty="0">
              <a:latin typeface="Arial" pitchFamily="34" charset="0"/>
              <a:cs typeface="Arial" pitchFamily="34" charset="0"/>
            </a:endParaRPr>
          </a:p>
          <a:p>
            <a:pPr lvl="2">
              <a:defRPr/>
            </a:pPr>
            <a:r>
              <a:rPr lang="fi-FI" sz="2400" kern="0" dirty="0">
                <a:latin typeface="Arial" pitchFamily="34" charset="0"/>
                <a:cs typeface="Arial" pitchFamily="34" charset="0"/>
              </a:rPr>
              <a:t>1,3 % suuruisena yleiskorotuksena</a:t>
            </a:r>
          </a:p>
        </p:txBody>
      </p:sp>
      <p:sp>
        <p:nvSpPr>
          <p:cNvPr id="8" name="Tekstin paikkamerkki 5">
            <a:extLst>
              <a:ext uri="{FF2B5EF4-FFF2-40B4-BE49-F238E27FC236}">
                <a16:creationId xmlns:a16="http://schemas.microsoft.com/office/drawing/2014/main" id="{1914D6C3-CCA5-412B-A6F2-3E9F761B494E}"/>
              </a:ext>
            </a:extLst>
          </p:cNvPr>
          <p:cNvSpPr>
            <a:spLocks noGrp="1"/>
          </p:cNvSpPr>
          <p:nvPr>
            <p:ph type="body" sz="quarter" idx="20"/>
          </p:nvPr>
        </p:nvSpPr>
        <p:spPr/>
        <p:txBody>
          <a:bodyPr/>
          <a:lstStyle/>
          <a:p>
            <a:r>
              <a:rPr lang="fi-FI" dirty="0"/>
              <a:t>Ei paikallista palkkaratkaisua</a:t>
            </a:r>
          </a:p>
        </p:txBody>
      </p:sp>
      <p:sp>
        <p:nvSpPr>
          <p:cNvPr id="2" name="Dian numeron paikkamerkki 1">
            <a:extLst>
              <a:ext uri="{FF2B5EF4-FFF2-40B4-BE49-F238E27FC236}">
                <a16:creationId xmlns:a16="http://schemas.microsoft.com/office/drawing/2014/main" id="{55516882-C848-436A-9C25-605A75AEFF40}"/>
              </a:ext>
            </a:extLst>
          </p:cNvPr>
          <p:cNvSpPr>
            <a:spLocks noGrp="1"/>
          </p:cNvSpPr>
          <p:nvPr>
            <p:ph type="sldNum" sz="quarter" idx="4"/>
          </p:nvPr>
        </p:nvSpPr>
        <p:spPr/>
        <p:txBody>
          <a:bodyPr/>
          <a:lstStyle/>
          <a:p>
            <a:fld id="{50C76ADE-8D6B-40B7-AA7D-7503DB2F97EA}" type="slidenum">
              <a:rPr lang="fi-FI" smtClean="0"/>
              <a:pPr/>
              <a:t>11</a:t>
            </a:fld>
            <a:endParaRPr lang="fi-FI" dirty="0"/>
          </a:p>
        </p:txBody>
      </p:sp>
    </p:spTree>
    <p:extLst>
      <p:ext uri="{BB962C8B-B14F-4D97-AF65-F5344CB8AC3E}">
        <p14:creationId xmlns:p14="http://schemas.microsoft.com/office/powerpoint/2010/main" val="1623272634"/>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n paikkamerkki 5">
            <a:extLst>
              <a:ext uri="{FF2B5EF4-FFF2-40B4-BE49-F238E27FC236}">
                <a16:creationId xmlns:a16="http://schemas.microsoft.com/office/drawing/2014/main" id="{BBFE1153-566E-4884-9EF7-69B95E061D9D}"/>
              </a:ext>
            </a:extLst>
          </p:cNvPr>
          <p:cNvSpPr>
            <a:spLocks noGrp="1"/>
          </p:cNvSpPr>
          <p:nvPr>
            <p:ph type="body" sz="quarter" idx="18"/>
          </p:nvPr>
        </p:nvSpPr>
        <p:spPr/>
        <p:txBody>
          <a:bodyPr/>
          <a:lstStyle/>
          <a:p>
            <a:endParaRPr lang="fi-FI" dirty="0"/>
          </a:p>
        </p:txBody>
      </p:sp>
      <p:sp>
        <p:nvSpPr>
          <p:cNvPr id="5" name="Sisällön paikkamerkki 4">
            <a:extLst>
              <a:ext uri="{FF2B5EF4-FFF2-40B4-BE49-F238E27FC236}">
                <a16:creationId xmlns:a16="http://schemas.microsoft.com/office/drawing/2014/main" id="{DCFD3548-48A8-490B-A746-FEB693F1E0C4}"/>
              </a:ext>
            </a:extLst>
          </p:cNvPr>
          <p:cNvSpPr>
            <a:spLocks noGrp="1"/>
          </p:cNvSpPr>
          <p:nvPr>
            <p:ph idx="19"/>
          </p:nvPr>
        </p:nvSpPr>
        <p:spPr/>
        <p:txBody>
          <a:bodyPr/>
          <a:lstStyle/>
          <a:p>
            <a:pPr marL="0" indent="0">
              <a:buNone/>
              <a:defRPr/>
            </a:pPr>
            <a:r>
              <a:rPr lang="fi-FI" sz="2400" b="1" kern="0" dirty="0">
                <a:latin typeface="Arial" pitchFamily="34" charset="0"/>
                <a:cs typeface="Arial" pitchFamily="34" charset="0"/>
              </a:rPr>
              <a:t>Vuosi 2021, yleiskorotus</a:t>
            </a:r>
          </a:p>
          <a:p>
            <a:pPr>
              <a:defRPr/>
            </a:pPr>
            <a:r>
              <a:rPr lang="fi-FI" sz="2400" kern="0" dirty="0">
                <a:latin typeface="Arial" pitchFamily="34" charset="0"/>
                <a:cs typeface="Arial" pitchFamily="34" charset="0"/>
              </a:rPr>
              <a:t>Mikäli paikallista palkkaratkaisua ei saavuteta eikä käsittelyajan jatkamisesta paikallisesti sovita, toteutetaan palkkaratkaisun 1,4 % suuruinen yleiskorotus viimeistään 1.2.2021 tai sen lähinnä jälkeen alkavan palkanmaksukauden alusta.</a:t>
            </a:r>
          </a:p>
          <a:p>
            <a:pPr>
              <a:defRPr/>
            </a:pPr>
            <a:endParaRPr lang="fi-FI" sz="2400" kern="0" dirty="0">
              <a:latin typeface="Arial" pitchFamily="34" charset="0"/>
              <a:cs typeface="Arial" pitchFamily="34" charset="0"/>
            </a:endParaRPr>
          </a:p>
        </p:txBody>
      </p:sp>
      <p:sp>
        <p:nvSpPr>
          <p:cNvPr id="7" name="Tekstin paikkamerkki 6">
            <a:extLst>
              <a:ext uri="{FF2B5EF4-FFF2-40B4-BE49-F238E27FC236}">
                <a16:creationId xmlns:a16="http://schemas.microsoft.com/office/drawing/2014/main" id="{87C68A31-F79C-49A8-954D-7F695651A606}"/>
              </a:ext>
            </a:extLst>
          </p:cNvPr>
          <p:cNvSpPr>
            <a:spLocks noGrp="1"/>
          </p:cNvSpPr>
          <p:nvPr>
            <p:ph type="body" sz="quarter" idx="20"/>
          </p:nvPr>
        </p:nvSpPr>
        <p:spPr/>
        <p:txBody>
          <a:bodyPr/>
          <a:lstStyle/>
          <a:p>
            <a:r>
              <a:rPr lang="fi-FI" dirty="0"/>
              <a:t>Ei paikallista palkkaratkaisua</a:t>
            </a:r>
          </a:p>
          <a:p>
            <a:endParaRPr lang="fi-FI" dirty="0"/>
          </a:p>
        </p:txBody>
      </p:sp>
      <p:sp>
        <p:nvSpPr>
          <p:cNvPr id="2" name="Dian numeron paikkamerkki 1">
            <a:extLst>
              <a:ext uri="{FF2B5EF4-FFF2-40B4-BE49-F238E27FC236}">
                <a16:creationId xmlns:a16="http://schemas.microsoft.com/office/drawing/2014/main" id="{CE69FB78-206B-4187-B7D1-27178B6D14C3}"/>
              </a:ext>
            </a:extLst>
          </p:cNvPr>
          <p:cNvSpPr>
            <a:spLocks noGrp="1"/>
          </p:cNvSpPr>
          <p:nvPr>
            <p:ph type="sldNum" sz="quarter" idx="4"/>
          </p:nvPr>
        </p:nvSpPr>
        <p:spPr/>
        <p:txBody>
          <a:bodyPr/>
          <a:lstStyle/>
          <a:p>
            <a:fld id="{50C76ADE-8D6B-40B7-AA7D-7503DB2F97EA}" type="slidenum">
              <a:rPr lang="fi-FI" smtClean="0"/>
              <a:pPr/>
              <a:t>12</a:t>
            </a:fld>
            <a:endParaRPr lang="fi-FI" dirty="0"/>
          </a:p>
        </p:txBody>
      </p:sp>
    </p:spTree>
    <p:extLst>
      <p:ext uri="{BB962C8B-B14F-4D97-AF65-F5344CB8AC3E}">
        <p14:creationId xmlns:p14="http://schemas.microsoft.com/office/powerpoint/2010/main" val="362387842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n paikkamerkki 5">
            <a:extLst>
              <a:ext uri="{FF2B5EF4-FFF2-40B4-BE49-F238E27FC236}">
                <a16:creationId xmlns:a16="http://schemas.microsoft.com/office/drawing/2014/main" id="{BBFE1153-566E-4884-9EF7-69B95E061D9D}"/>
              </a:ext>
            </a:extLst>
          </p:cNvPr>
          <p:cNvSpPr>
            <a:spLocks noGrp="1"/>
          </p:cNvSpPr>
          <p:nvPr>
            <p:ph type="body" sz="quarter" idx="18"/>
          </p:nvPr>
        </p:nvSpPr>
        <p:spPr/>
        <p:txBody>
          <a:bodyPr/>
          <a:lstStyle/>
          <a:p>
            <a:endParaRPr lang="fi-FI" dirty="0"/>
          </a:p>
        </p:txBody>
      </p:sp>
      <p:sp>
        <p:nvSpPr>
          <p:cNvPr id="5" name="Sisällön paikkamerkki 4">
            <a:extLst>
              <a:ext uri="{FF2B5EF4-FFF2-40B4-BE49-F238E27FC236}">
                <a16:creationId xmlns:a16="http://schemas.microsoft.com/office/drawing/2014/main" id="{DCFD3548-48A8-490B-A746-FEB693F1E0C4}"/>
              </a:ext>
            </a:extLst>
          </p:cNvPr>
          <p:cNvSpPr>
            <a:spLocks noGrp="1"/>
          </p:cNvSpPr>
          <p:nvPr>
            <p:ph idx="19"/>
          </p:nvPr>
        </p:nvSpPr>
        <p:spPr>
          <a:xfrm>
            <a:off x="1430400" y="1571995"/>
            <a:ext cx="9561600" cy="3859127"/>
          </a:xfrm>
        </p:spPr>
        <p:txBody>
          <a:bodyPr/>
          <a:lstStyle/>
          <a:p>
            <a:pPr marL="0" indent="0">
              <a:buNone/>
              <a:defRPr/>
            </a:pPr>
            <a:r>
              <a:rPr lang="fi-FI" sz="2400" b="1" kern="0" dirty="0">
                <a:latin typeface="Arial" pitchFamily="34" charset="0"/>
                <a:cs typeface="Arial" pitchFamily="34" charset="0"/>
              </a:rPr>
              <a:t>Työpaikkakohtainen erä</a:t>
            </a:r>
          </a:p>
          <a:p>
            <a:pPr>
              <a:defRPr/>
            </a:pPr>
            <a:r>
              <a:rPr lang="fi-FI" sz="2400" kern="0" dirty="0">
                <a:latin typeface="Arial" pitchFamily="34" charset="0"/>
                <a:cs typeface="Arial" pitchFamily="34" charset="0"/>
              </a:rPr>
              <a:t>Mikäli paikallista palkkaratkaisua ei saavuteta eikä käsittelyajan jatkamisesta paikallisesti sovita, toteutetaan palkkaratkaisun 0,6 % suuruinen työpaikkakohtainen erä</a:t>
            </a:r>
          </a:p>
          <a:p>
            <a:pPr lvl="1">
              <a:defRPr/>
            </a:pPr>
            <a:r>
              <a:rPr lang="fi-FI" sz="1867" kern="0" dirty="0">
                <a:latin typeface="Arial" pitchFamily="34" charset="0"/>
                <a:cs typeface="Arial" pitchFamily="34" charset="0"/>
              </a:rPr>
              <a:t>vuoden 2020 palkantarkistuksen toteuttamisen jälkeen, kuitenkin viimeistään 1.2.2021 tai sen lähinnä jälkeen alkavan palkanmaksukauden alusta.</a:t>
            </a:r>
          </a:p>
          <a:p>
            <a:pPr lvl="1">
              <a:defRPr/>
            </a:pPr>
            <a:r>
              <a:rPr lang="fi-FI" sz="1867" kern="0" dirty="0">
                <a:latin typeface="Arial" pitchFamily="34" charset="0"/>
                <a:cs typeface="Arial" pitchFamily="34" charset="0"/>
              </a:rPr>
              <a:t>Ellei erän käytöstä toisin sovita, yrityskohtaiset korotukset jaetaan liittojen ohjeistuksen mukaan </a:t>
            </a:r>
            <a:r>
              <a:rPr lang="fi-FI" sz="1867" kern="0" dirty="0" err="1">
                <a:latin typeface="Arial" pitchFamily="34" charset="0"/>
                <a:cs typeface="Arial" pitchFamily="34" charset="0"/>
              </a:rPr>
              <a:t>ykl</a:t>
            </a:r>
            <a:r>
              <a:rPr lang="fi-FI" sz="1867" kern="0" dirty="0">
                <a:latin typeface="Arial" pitchFamily="34" charset="0"/>
                <a:cs typeface="Arial" pitchFamily="34" charset="0"/>
              </a:rPr>
              <a:t>/</a:t>
            </a:r>
            <a:r>
              <a:rPr lang="fi-FI" sz="1867" kern="0" dirty="0" err="1">
                <a:latin typeface="Arial" pitchFamily="34" charset="0"/>
                <a:cs typeface="Arial" pitchFamily="34" charset="0"/>
              </a:rPr>
              <a:t>hpl</a:t>
            </a:r>
            <a:r>
              <a:rPr lang="fi-FI" sz="1867" kern="0" dirty="0">
                <a:latin typeface="Arial" pitchFamily="34" charset="0"/>
                <a:cs typeface="Arial" pitchFamily="34" charset="0"/>
              </a:rPr>
              <a:t> -suhteessa</a:t>
            </a:r>
          </a:p>
          <a:p>
            <a:pPr lvl="1">
              <a:defRPr/>
            </a:pPr>
            <a:r>
              <a:rPr lang="fi-FI" sz="1867" kern="0" dirty="0">
                <a:latin typeface="Arial" pitchFamily="34" charset="0"/>
                <a:cs typeface="Arial" pitchFamily="34" charset="0"/>
              </a:rPr>
              <a:t>Työpaikkakohtainen erä jaetaan suorituspalkkoihin yleiskorotuksena</a:t>
            </a:r>
          </a:p>
          <a:p>
            <a:pPr lvl="1">
              <a:defRPr/>
            </a:pPr>
            <a:r>
              <a:rPr lang="fi-FI" sz="1867" kern="0" dirty="0">
                <a:latin typeface="Arial" pitchFamily="34" charset="0"/>
                <a:cs typeface="Arial" pitchFamily="34" charset="0"/>
              </a:rPr>
              <a:t>Jos palkkarakenne ei ole käytössä, jaetaan erä yleiskorotuksena</a:t>
            </a:r>
          </a:p>
          <a:p>
            <a:pPr lvl="1">
              <a:defRPr/>
            </a:pPr>
            <a:r>
              <a:rPr lang="fi-FI" sz="1867" kern="0" dirty="0">
                <a:latin typeface="Arial" pitchFamily="34" charset="0"/>
                <a:cs typeface="Arial" pitchFamily="34" charset="0"/>
              </a:rPr>
              <a:t>Monitoimipaikkaisessa yrityksessä työpaikkakohtainen erä jaetaan työpaikoittain</a:t>
            </a:r>
          </a:p>
        </p:txBody>
      </p:sp>
      <p:sp>
        <p:nvSpPr>
          <p:cNvPr id="7" name="Tekstin paikkamerkki 6">
            <a:extLst>
              <a:ext uri="{FF2B5EF4-FFF2-40B4-BE49-F238E27FC236}">
                <a16:creationId xmlns:a16="http://schemas.microsoft.com/office/drawing/2014/main" id="{87C68A31-F79C-49A8-954D-7F695651A606}"/>
              </a:ext>
            </a:extLst>
          </p:cNvPr>
          <p:cNvSpPr>
            <a:spLocks noGrp="1"/>
          </p:cNvSpPr>
          <p:nvPr>
            <p:ph type="body" sz="quarter" idx="20"/>
          </p:nvPr>
        </p:nvSpPr>
        <p:spPr>
          <a:xfrm>
            <a:off x="1430400" y="932724"/>
            <a:ext cx="9561600" cy="489577"/>
          </a:xfrm>
        </p:spPr>
        <p:txBody>
          <a:bodyPr/>
          <a:lstStyle/>
          <a:p>
            <a:r>
              <a:rPr lang="fi-FI" dirty="0"/>
              <a:t>Ei paikallista palkkaratkaisua</a:t>
            </a:r>
          </a:p>
          <a:p>
            <a:endParaRPr lang="fi-FI" dirty="0"/>
          </a:p>
        </p:txBody>
      </p:sp>
      <p:sp>
        <p:nvSpPr>
          <p:cNvPr id="2" name="Dian numeron paikkamerkki 1">
            <a:extLst>
              <a:ext uri="{FF2B5EF4-FFF2-40B4-BE49-F238E27FC236}">
                <a16:creationId xmlns:a16="http://schemas.microsoft.com/office/drawing/2014/main" id="{E4297CD7-B662-48CE-8A29-CD45CC783346}"/>
              </a:ext>
            </a:extLst>
          </p:cNvPr>
          <p:cNvSpPr>
            <a:spLocks noGrp="1"/>
          </p:cNvSpPr>
          <p:nvPr>
            <p:ph type="sldNum" sz="quarter" idx="4"/>
          </p:nvPr>
        </p:nvSpPr>
        <p:spPr/>
        <p:txBody>
          <a:bodyPr/>
          <a:lstStyle/>
          <a:p>
            <a:fld id="{50C76ADE-8D6B-40B7-AA7D-7503DB2F97EA}" type="slidenum">
              <a:rPr lang="fi-FI" smtClean="0"/>
              <a:pPr/>
              <a:t>13</a:t>
            </a:fld>
            <a:endParaRPr lang="fi-FI" dirty="0"/>
          </a:p>
        </p:txBody>
      </p:sp>
    </p:spTree>
    <p:extLst>
      <p:ext uri="{BB962C8B-B14F-4D97-AF65-F5344CB8AC3E}">
        <p14:creationId xmlns:p14="http://schemas.microsoft.com/office/powerpoint/2010/main" val="2374981695"/>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n paikkamerkki 5">
            <a:extLst>
              <a:ext uri="{FF2B5EF4-FFF2-40B4-BE49-F238E27FC236}">
                <a16:creationId xmlns:a16="http://schemas.microsoft.com/office/drawing/2014/main" id="{BBFE1153-566E-4884-9EF7-69B95E061D9D}"/>
              </a:ext>
            </a:extLst>
          </p:cNvPr>
          <p:cNvSpPr>
            <a:spLocks noGrp="1"/>
          </p:cNvSpPr>
          <p:nvPr>
            <p:ph type="body" sz="quarter" idx="18"/>
          </p:nvPr>
        </p:nvSpPr>
        <p:spPr/>
        <p:txBody>
          <a:bodyPr/>
          <a:lstStyle/>
          <a:p>
            <a:endParaRPr lang="fi-FI" dirty="0"/>
          </a:p>
        </p:txBody>
      </p:sp>
      <p:sp>
        <p:nvSpPr>
          <p:cNvPr id="5" name="Sisällön paikkamerkki 4">
            <a:extLst>
              <a:ext uri="{FF2B5EF4-FFF2-40B4-BE49-F238E27FC236}">
                <a16:creationId xmlns:a16="http://schemas.microsoft.com/office/drawing/2014/main" id="{DCFD3548-48A8-490B-A746-FEB693F1E0C4}"/>
              </a:ext>
            </a:extLst>
          </p:cNvPr>
          <p:cNvSpPr>
            <a:spLocks noGrp="1"/>
          </p:cNvSpPr>
          <p:nvPr>
            <p:ph idx="19"/>
          </p:nvPr>
        </p:nvSpPr>
        <p:spPr/>
        <p:txBody>
          <a:bodyPr/>
          <a:lstStyle/>
          <a:p>
            <a:pPr marL="0" indent="0">
              <a:buNone/>
              <a:defRPr/>
            </a:pPr>
            <a:r>
              <a:rPr lang="fi-FI" sz="2400" b="1" kern="0" dirty="0">
                <a:latin typeface="Arial" pitchFamily="34" charset="0"/>
                <a:cs typeface="Arial" pitchFamily="34" charset="0"/>
              </a:rPr>
              <a:t>Työpaikkakohtainen erä</a:t>
            </a:r>
          </a:p>
          <a:p>
            <a:pPr>
              <a:defRPr/>
            </a:pPr>
            <a:r>
              <a:rPr lang="fi-FI" sz="2400" kern="0" dirty="0">
                <a:latin typeface="Arial" pitchFamily="34" charset="0"/>
                <a:cs typeface="Arial" pitchFamily="34" charset="0"/>
              </a:rPr>
              <a:t>Palkantarkistusten käytöstä ja jakoperusteista tiedotetaan pääluottamusmiestä viimeistään 26.2.2021 mennessä.</a:t>
            </a:r>
          </a:p>
          <a:p>
            <a:pPr lvl="1">
              <a:defRPr/>
            </a:pPr>
            <a:r>
              <a:rPr lang="fi-FI" sz="1867" kern="0" dirty="0">
                <a:latin typeface="Arial" pitchFamily="34" charset="0"/>
                <a:cs typeface="Arial" pitchFamily="34" charset="0"/>
              </a:rPr>
              <a:t>Jos pääluottamusmiestä ei ole valittu, tiedotetaan koko henkilöstöä</a:t>
            </a:r>
          </a:p>
        </p:txBody>
      </p:sp>
      <p:sp>
        <p:nvSpPr>
          <p:cNvPr id="7" name="Tekstin paikkamerkki 6">
            <a:extLst>
              <a:ext uri="{FF2B5EF4-FFF2-40B4-BE49-F238E27FC236}">
                <a16:creationId xmlns:a16="http://schemas.microsoft.com/office/drawing/2014/main" id="{87C68A31-F79C-49A8-954D-7F695651A606}"/>
              </a:ext>
            </a:extLst>
          </p:cNvPr>
          <p:cNvSpPr>
            <a:spLocks noGrp="1"/>
          </p:cNvSpPr>
          <p:nvPr>
            <p:ph type="body" sz="quarter" idx="20"/>
          </p:nvPr>
        </p:nvSpPr>
        <p:spPr/>
        <p:txBody>
          <a:bodyPr/>
          <a:lstStyle/>
          <a:p>
            <a:r>
              <a:rPr lang="fi-FI" dirty="0"/>
              <a:t>Ei paikallista palkkaratkaisua</a:t>
            </a:r>
          </a:p>
          <a:p>
            <a:endParaRPr lang="fi-FI" dirty="0"/>
          </a:p>
        </p:txBody>
      </p:sp>
      <p:sp>
        <p:nvSpPr>
          <p:cNvPr id="2" name="Dian numeron paikkamerkki 1">
            <a:extLst>
              <a:ext uri="{FF2B5EF4-FFF2-40B4-BE49-F238E27FC236}">
                <a16:creationId xmlns:a16="http://schemas.microsoft.com/office/drawing/2014/main" id="{637DECDF-963D-41C1-A516-E1154A87FD3D}"/>
              </a:ext>
            </a:extLst>
          </p:cNvPr>
          <p:cNvSpPr>
            <a:spLocks noGrp="1"/>
          </p:cNvSpPr>
          <p:nvPr>
            <p:ph type="sldNum" sz="quarter" idx="4"/>
          </p:nvPr>
        </p:nvSpPr>
        <p:spPr/>
        <p:txBody>
          <a:bodyPr/>
          <a:lstStyle/>
          <a:p>
            <a:fld id="{50C76ADE-8D6B-40B7-AA7D-7503DB2F97EA}" type="slidenum">
              <a:rPr lang="fi-FI" smtClean="0"/>
              <a:pPr/>
              <a:t>14</a:t>
            </a:fld>
            <a:endParaRPr lang="fi-FI" dirty="0"/>
          </a:p>
        </p:txBody>
      </p:sp>
    </p:spTree>
    <p:extLst>
      <p:ext uri="{BB962C8B-B14F-4D97-AF65-F5344CB8AC3E}">
        <p14:creationId xmlns:p14="http://schemas.microsoft.com/office/powerpoint/2010/main" val="312879528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E3AEBA7D-3E90-4BD6-BD90-E5ECF771DECF}"/>
              </a:ext>
            </a:extLst>
          </p:cNvPr>
          <p:cNvSpPr>
            <a:spLocks noGrp="1" noChangeArrowheads="1"/>
          </p:cNvSpPr>
          <p:nvPr>
            <p:ph type="title"/>
          </p:nvPr>
        </p:nvSpPr>
        <p:spPr>
          <a:xfrm>
            <a:off x="1687251" y="447833"/>
            <a:ext cx="7324725" cy="762000"/>
          </a:xfrm>
        </p:spPr>
        <p:txBody>
          <a:bodyPr/>
          <a:lstStyle/>
          <a:p>
            <a:r>
              <a:rPr lang="fi-FI" altLang="fi-FI" sz="2800" dirty="0"/>
              <a:t>Työpaikkakohtainen erä, esimerkki</a:t>
            </a:r>
          </a:p>
        </p:txBody>
      </p:sp>
      <p:sp>
        <p:nvSpPr>
          <p:cNvPr id="92163" name="Rectangle 3">
            <a:extLst>
              <a:ext uri="{FF2B5EF4-FFF2-40B4-BE49-F238E27FC236}">
                <a16:creationId xmlns:a16="http://schemas.microsoft.com/office/drawing/2014/main" id="{BD12924B-51FA-4E22-B7F7-2930245E982C}"/>
              </a:ext>
            </a:extLst>
          </p:cNvPr>
          <p:cNvSpPr>
            <a:spLocks noChangeArrowheads="1"/>
          </p:cNvSpPr>
          <p:nvPr/>
        </p:nvSpPr>
        <p:spPr bwMode="auto">
          <a:xfrm>
            <a:off x="1679509" y="1225223"/>
            <a:ext cx="8172451"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1pPr>
            <a:lvl2pPr>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2pPr>
            <a:lvl3pPr>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3pPr>
            <a:lvl4pPr>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4pPr>
            <a:lvl5pPr>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5pPr>
            <a:lvl6pPr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6pPr>
            <a:lvl7pPr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7pPr>
            <a:lvl8pPr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8pPr>
            <a:lvl9pPr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9pPr>
          </a:lstStyle>
          <a:p>
            <a:r>
              <a:rPr lang="fi-FI" altLang="fi-FI" sz="2000" dirty="0"/>
              <a:t>Erän jakohetkellä käytössä oleva keskituntiansio on työpaikalla keskimäärin 1500 senttiä/tunti. Työpaikalla on 10 työntekijää.</a:t>
            </a:r>
          </a:p>
          <a:p>
            <a:endParaRPr lang="fi-FI" altLang="fi-FI" sz="2000" dirty="0"/>
          </a:p>
          <a:p>
            <a:r>
              <a:rPr lang="fi-FI" altLang="fi-FI" sz="2000" dirty="0"/>
              <a:t>Erän suuruus = 1500 senttiä/tunti x 10 x 0,6 % = 90 senttiä/tunti</a:t>
            </a:r>
          </a:p>
          <a:p>
            <a:endParaRPr lang="fi-FI" altLang="fi-FI" sz="2000" dirty="0"/>
          </a:p>
          <a:p>
            <a:r>
              <a:rPr lang="fi-FI" altLang="fi-FI" sz="2000" dirty="0"/>
              <a:t>Suuremmat korotukset ohjataan pätevyyden perusteella henkilöille, joiden yrityskohtainenlisä suhteessa henkilökohtaiseen pätevyyslisään on pieni.</a:t>
            </a:r>
          </a:p>
          <a:p>
            <a:endParaRPr lang="fi-FI" altLang="fi-FI" sz="2000" dirty="0"/>
          </a:p>
          <a:p>
            <a:r>
              <a:rPr lang="fi-FI" altLang="fi-FI" sz="2000" dirty="0"/>
              <a:t>Korotus porrastetaan seuraavalla tavalla:</a:t>
            </a:r>
          </a:p>
          <a:p>
            <a:r>
              <a:rPr lang="fi-FI" altLang="fi-FI" sz="2000" dirty="0"/>
              <a:t>-	3 henkilöä saa 20 sentin/tunti korotuksen		60 </a:t>
            </a:r>
            <a:r>
              <a:rPr lang="fi-FI" altLang="fi-FI" sz="2000" dirty="0" err="1"/>
              <a:t>snt</a:t>
            </a:r>
            <a:r>
              <a:rPr lang="fi-FI" altLang="fi-FI" sz="2000" dirty="0"/>
              <a:t>/tunti</a:t>
            </a:r>
          </a:p>
          <a:p>
            <a:r>
              <a:rPr lang="fi-FI" altLang="fi-FI" sz="2000" dirty="0"/>
              <a:t>-	3 henkilöä saa 10 sentin/tunti korotuksen		30 </a:t>
            </a:r>
            <a:r>
              <a:rPr lang="fi-FI" altLang="fi-FI" sz="2000" dirty="0" err="1"/>
              <a:t>snt</a:t>
            </a:r>
            <a:r>
              <a:rPr lang="fi-FI" altLang="fi-FI" sz="2000" dirty="0"/>
              <a:t>/tunti</a:t>
            </a:r>
          </a:p>
          <a:p>
            <a:r>
              <a:rPr lang="fi-FI" altLang="fi-FI" sz="2000" dirty="0"/>
              <a:t>-	4 henkilöä ei saa korotuksia erän perusteella</a:t>
            </a:r>
          </a:p>
          <a:p>
            <a:r>
              <a:rPr lang="fi-FI" altLang="fi-FI" sz="2000" dirty="0"/>
              <a:t>	Yhteensä								90 </a:t>
            </a:r>
            <a:r>
              <a:rPr lang="fi-FI" altLang="fi-FI" sz="2000" dirty="0" err="1"/>
              <a:t>snt</a:t>
            </a:r>
            <a:r>
              <a:rPr lang="fi-FI" altLang="fi-FI" sz="2000" dirty="0"/>
              <a:t>/tunti</a:t>
            </a:r>
          </a:p>
        </p:txBody>
      </p:sp>
      <p:sp>
        <p:nvSpPr>
          <p:cNvPr id="3" name="Dian numeron paikkamerkki 2">
            <a:extLst>
              <a:ext uri="{FF2B5EF4-FFF2-40B4-BE49-F238E27FC236}">
                <a16:creationId xmlns:a16="http://schemas.microsoft.com/office/drawing/2014/main" id="{0858656C-BA6B-4B1B-8E09-F3EE9C824F22}"/>
              </a:ext>
            </a:extLst>
          </p:cNvPr>
          <p:cNvSpPr>
            <a:spLocks noGrp="1"/>
          </p:cNvSpPr>
          <p:nvPr>
            <p:ph type="sldNum" sz="quarter" idx="4"/>
          </p:nvPr>
        </p:nvSpPr>
        <p:spPr>
          <a:xfrm>
            <a:off x="8172400" y="4731990"/>
            <a:ext cx="504056" cy="187359"/>
          </a:xfrm>
          <a:prstGeom prst="rect">
            <a:avLst/>
          </a:prstGeom>
        </p:spPr>
        <p:txBody>
          <a:bodyPr vert="horz" lIns="91440" tIns="45720" rIns="91440" bIns="45720" rtlCol="0" anchor="ctr"/>
          <a:lstStyle>
            <a:defPPr>
              <a:defRPr lang="fi-FI"/>
            </a:defPPr>
            <a:lvl1pPr marL="0" algn="r" defTabSz="679871" rtl="0" eaLnBrk="1" latinLnBrk="0" hangingPunct="1">
              <a:defRPr sz="800" kern="1200">
                <a:solidFill>
                  <a:schemeClr val="tx1">
                    <a:tint val="75000"/>
                  </a:schemeClr>
                </a:solidFill>
                <a:latin typeface="+mn-lt"/>
                <a:ea typeface="+mn-ea"/>
                <a:cs typeface="+mn-cs"/>
              </a:defRPr>
            </a:lvl1pPr>
            <a:lvl2pPr marL="339932" algn="l" defTabSz="679871" rtl="0" eaLnBrk="1" latinLnBrk="0" hangingPunct="1">
              <a:defRPr sz="1340" kern="1200">
                <a:solidFill>
                  <a:schemeClr val="tx1"/>
                </a:solidFill>
                <a:latin typeface="+mn-lt"/>
                <a:ea typeface="+mn-ea"/>
                <a:cs typeface="+mn-cs"/>
              </a:defRPr>
            </a:lvl2pPr>
            <a:lvl3pPr marL="679871" algn="l" defTabSz="679871" rtl="0" eaLnBrk="1" latinLnBrk="0" hangingPunct="1">
              <a:defRPr sz="1340" kern="1200">
                <a:solidFill>
                  <a:schemeClr val="tx1"/>
                </a:solidFill>
                <a:latin typeface="+mn-lt"/>
                <a:ea typeface="+mn-ea"/>
                <a:cs typeface="+mn-cs"/>
              </a:defRPr>
            </a:lvl3pPr>
            <a:lvl4pPr marL="1019807" algn="l" defTabSz="679871" rtl="0" eaLnBrk="1" latinLnBrk="0" hangingPunct="1">
              <a:defRPr sz="1340" kern="1200">
                <a:solidFill>
                  <a:schemeClr val="tx1"/>
                </a:solidFill>
                <a:latin typeface="+mn-lt"/>
                <a:ea typeface="+mn-ea"/>
                <a:cs typeface="+mn-cs"/>
              </a:defRPr>
            </a:lvl4pPr>
            <a:lvl5pPr marL="1359744" algn="l" defTabSz="679871" rtl="0" eaLnBrk="1" latinLnBrk="0" hangingPunct="1">
              <a:defRPr sz="1340" kern="1200">
                <a:solidFill>
                  <a:schemeClr val="tx1"/>
                </a:solidFill>
                <a:latin typeface="+mn-lt"/>
                <a:ea typeface="+mn-ea"/>
                <a:cs typeface="+mn-cs"/>
              </a:defRPr>
            </a:lvl5pPr>
            <a:lvl6pPr marL="1699681" algn="l" defTabSz="679871" rtl="0" eaLnBrk="1" latinLnBrk="0" hangingPunct="1">
              <a:defRPr sz="1340" kern="1200">
                <a:solidFill>
                  <a:schemeClr val="tx1"/>
                </a:solidFill>
                <a:latin typeface="+mn-lt"/>
                <a:ea typeface="+mn-ea"/>
                <a:cs typeface="+mn-cs"/>
              </a:defRPr>
            </a:lvl6pPr>
            <a:lvl7pPr marL="2039614" algn="l" defTabSz="679871" rtl="0" eaLnBrk="1" latinLnBrk="0" hangingPunct="1">
              <a:defRPr sz="1340" kern="1200">
                <a:solidFill>
                  <a:schemeClr val="tx1"/>
                </a:solidFill>
                <a:latin typeface="+mn-lt"/>
                <a:ea typeface="+mn-ea"/>
                <a:cs typeface="+mn-cs"/>
              </a:defRPr>
            </a:lvl7pPr>
            <a:lvl8pPr marL="2379548" algn="l" defTabSz="679871" rtl="0" eaLnBrk="1" latinLnBrk="0" hangingPunct="1">
              <a:defRPr sz="1340" kern="1200">
                <a:solidFill>
                  <a:schemeClr val="tx1"/>
                </a:solidFill>
                <a:latin typeface="+mn-lt"/>
                <a:ea typeface="+mn-ea"/>
                <a:cs typeface="+mn-cs"/>
              </a:defRPr>
            </a:lvl8pPr>
            <a:lvl9pPr marL="2719486" algn="l" defTabSz="679871" rtl="0" eaLnBrk="1" latinLnBrk="0" hangingPunct="1">
              <a:defRPr sz="1340" kern="1200">
                <a:solidFill>
                  <a:schemeClr val="tx1"/>
                </a:solidFill>
                <a:latin typeface="+mn-lt"/>
                <a:ea typeface="+mn-ea"/>
                <a:cs typeface="+mn-cs"/>
              </a:defRPr>
            </a:lvl9pPr>
          </a:lstStyle>
          <a:p>
            <a:fld id="{50C76ADE-8D6B-40B7-AA7D-7503DB2F97EA}" type="slidenum">
              <a:rPr lang="fi-FI" smtClean="0"/>
              <a:pPr/>
              <a:t>15</a:t>
            </a:fld>
            <a:endParaRPr lang="fi-FI"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51B1F95A-844E-4303-8BFB-905D17EC781E}"/>
              </a:ext>
            </a:extLst>
          </p:cNvPr>
          <p:cNvSpPr>
            <a:spLocks noGrp="1" noChangeArrowheads="1"/>
          </p:cNvSpPr>
          <p:nvPr>
            <p:ph type="title"/>
          </p:nvPr>
        </p:nvSpPr>
        <p:spPr>
          <a:xfrm>
            <a:off x="2640014" y="476251"/>
            <a:ext cx="7324725" cy="762000"/>
          </a:xfrm>
        </p:spPr>
        <p:txBody>
          <a:bodyPr/>
          <a:lstStyle/>
          <a:p>
            <a:r>
              <a:rPr lang="fi-FI" altLang="fi-FI" sz="2800" dirty="0"/>
              <a:t>Työpaikkakohtainen erä, esimerkki</a:t>
            </a:r>
          </a:p>
        </p:txBody>
      </p:sp>
      <p:sp>
        <p:nvSpPr>
          <p:cNvPr id="93187" name="Rectangle 3">
            <a:extLst>
              <a:ext uri="{FF2B5EF4-FFF2-40B4-BE49-F238E27FC236}">
                <a16:creationId xmlns:a16="http://schemas.microsoft.com/office/drawing/2014/main" id="{5C7C238C-6CC1-4E24-A4E3-298838D7B5B6}"/>
              </a:ext>
            </a:extLst>
          </p:cNvPr>
          <p:cNvSpPr>
            <a:spLocks noChangeArrowheads="1"/>
          </p:cNvSpPr>
          <p:nvPr/>
        </p:nvSpPr>
        <p:spPr bwMode="auto">
          <a:xfrm>
            <a:off x="2103438" y="1225226"/>
            <a:ext cx="9561181"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1pPr>
            <a:lvl2pPr marL="8001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2pPr>
            <a:lvl3pPr marL="12573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3pPr>
            <a:lvl4pPr marL="17145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4pPr>
            <a:lvl5pPr marL="21717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5pPr>
            <a:lvl6pPr marL="26289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6pPr>
            <a:lvl7pPr marL="30861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7pPr>
            <a:lvl8pPr marL="35433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8pPr>
            <a:lvl9pPr marL="40005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9pPr>
          </a:lstStyle>
          <a:p>
            <a:r>
              <a:rPr lang="fi-FI" altLang="fi-FI" sz="2000" dirty="0">
                <a:latin typeface="+mn-lt"/>
              </a:rPr>
              <a:t>Esimerkki, jatkoa:</a:t>
            </a:r>
          </a:p>
          <a:p>
            <a:r>
              <a:rPr lang="fi-FI" altLang="fi-FI" sz="2000" dirty="0">
                <a:latin typeface="+mn-lt"/>
              </a:rPr>
              <a:t>Henkilö				</a:t>
            </a:r>
            <a:r>
              <a:rPr lang="fi-FI" altLang="fi-FI" sz="2000" dirty="0" err="1">
                <a:latin typeface="+mn-lt"/>
              </a:rPr>
              <a:t>Hpl</a:t>
            </a:r>
            <a:r>
              <a:rPr lang="fi-FI" altLang="fi-FI" sz="2000" dirty="0">
                <a:latin typeface="+mn-lt"/>
              </a:rPr>
              <a:t> (€)	</a:t>
            </a:r>
            <a:r>
              <a:rPr lang="fi-FI" altLang="fi-FI" sz="2000" dirty="0" err="1">
                <a:latin typeface="+mn-lt"/>
              </a:rPr>
              <a:t>Ykl</a:t>
            </a:r>
            <a:r>
              <a:rPr lang="fi-FI" altLang="fi-FI" sz="2000" dirty="0">
                <a:latin typeface="+mn-lt"/>
              </a:rPr>
              <a:t> (€)	</a:t>
            </a:r>
            <a:r>
              <a:rPr lang="fi-FI" altLang="fi-FI" sz="2000" dirty="0" err="1">
                <a:latin typeface="+mn-lt"/>
              </a:rPr>
              <a:t>Ykl</a:t>
            </a:r>
            <a:r>
              <a:rPr lang="fi-FI" altLang="fi-FI" sz="2000" dirty="0">
                <a:latin typeface="+mn-lt"/>
              </a:rPr>
              <a:t>/</a:t>
            </a:r>
            <a:r>
              <a:rPr lang="fi-FI" altLang="fi-FI" sz="2000" dirty="0" err="1">
                <a:latin typeface="+mn-lt"/>
              </a:rPr>
              <a:t>Hpl</a:t>
            </a:r>
            <a:r>
              <a:rPr lang="fi-FI" altLang="fi-FI" sz="2000" dirty="0">
                <a:latin typeface="+mn-lt"/>
              </a:rPr>
              <a:t>	Korotus (</a:t>
            </a:r>
            <a:r>
              <a:rPr lang="fi-FI" altLang="fi-FI" sz="2000" dirty="0" err="1">
                <a:latin typeface="+mn-lt"/>
              </a:rPr>
              <a:t>snt</a:t>
            </a:r>
            <a:r>
              <a:rPr lang="fi-FI" altLang="fi-FI" sz="2000" dirty="0">
                <a:latin typeface="+mn-lt"/>
              </a:rPr>
              <a:t>/t)</a:t>
            </a:r>
          </a:p>
          <a:p>
            <a:r>
              <a:rPr lang="fi-FI" altLang="fi-FI" sz="2000" dirty="0">
                <a:latin typeface="+mn-lt"/>
              </a:rPr>
              <a:t>	1						0,47		0,59		1,26			0</a:t>
            </a:r>
          </a:p>
          <a:p>
            <a:r>
              <a:rPr lang="fi-FI" altLang="fi-FI" sz="2000" dirty="0">
                <a:latin typeface="+mn-lt"/>
              </a:rPr>
              <a:t>	2						0,24		0,47		1,96			0</a:t>
            </a:r>
          </a:p>
          <a:p>
            <a:r>
              <a:rPr lang="fi-FI" altLang="fi-FI" sz="2000" dirty="0">
                <a:latin typeface="+mn-lt"/>
              </a:rPr>
              <a:t>	3						0,81		1,70		2,10			0</a:t>
            </a:r>
          </a:p>
          <a:p>
            <a:r>
              <a:rPr lang="fi-FI" altLang="fi-FI" sz="2000" dirty="0">
                <a:latin typeface="+mn-lt"/>
              </a:rPr>
              <a:t>	4						1,38		1,13		0,82			10</a:t>
            </a:r>
          </a:p>
          <a:p>
            <a:r>
              <a:rPr lang="fi-FI" altLang="fi-FI" sz="2000" dirty="0">
                <a:latin typeface="+mn-lt"/>
              </a:rPr>
              <a:t>	5						1,11		1,60		1,44			0</a:t>
            </a:r>
          </a:p>
          <a:p>
            <a:r>
              <a:rPr lang="fi-FI" altLang="fi-FI" sz="2000" dirty="0">
                <a:latin typeface="+mn-lt"/>
              </a:rPr>
              <a:t>	6						0,98		0,86		0,88			10</a:t>
            </a:r>
          </a:p>
          <a:p>
            <a:r>
              <a:rPr lang="fi-FI" altLang="fi-FI" sz="2000" dirty="0">
                <a:latin typeface="+mn-lt"/>
              </a:rPr>
              <a:t>	7						1,29		0,56		0,43			20</a:t>
            </a:r>
          </a:p>
          <a:p>
            <a:r>
              <a:rPr lang="fi-FI" altLang="fi-FI" sz="2000" dirty="0">
                <a:latin typeface="+mn-lt"/>
              </a:rPr>
              <a:t>	8						0,99		0,92		0,93			10</a:t>
            </a:r>
          </a:p>
          <a:p>
            <a:r>
              <a:rPr lang="fi-FI" altLang="fi-FI" sz="2000" dirty="0">
                <a:latin typeface="+mn-lt"/>
              </a:rPr>
              <a:t>	9						1,68		0,51		0,30			20</a:t>
            </a:r>
          </a:p>
          <a:p>
            <a:pPr marL="0" indent="0"/>
            <a:r>
              <a:rPr lang="fi-FI" altLang="fi-FI" sz="2000" dirty="0">
                <a:latin typeface="+mn-lt"/>
              </a:rPr>
              <a:t>	10 					1,98		0,98		0,50			20</a:t>
            </a:r>
          </a:p>
          <a:p>
            <a:endParaRPr lang="fi-FI" altLang="fi-FI" sz="2000" dirty="0">
              <a:latin typeface="+mn-lt"/>
            </a:endParaRPr>
          </a:p>
          <a:p>
            <a:r>
              <a:rPr lang="fi-FI" altLang="fi-FI" sz="2000" dirty="0"/>
              <a:t>	</a:t>
            </a:r>
          </a:p>
        </p:txBody>
      </p:sp>
      <p:sp>
        <p:nvSpPr>
          <p:cNvPr id="93188" name="Oval 4">
            <a:extLst>
              <a:ext uri="{FF2B5EF4-FFF2-40B4-BE49-F238E27FC236}">
                <a16:creationId xmlns:a16="http://schemas.microsoft.com/office/drawing/2014/main" id="{F96F55B0-5608-48A8-8445-784DB04AF09A}"/>
              </a:ext>
            </a:extLst>
          </p:cNvPr>
          <p:cNvSpPr>
            <a:spLocks noChangeArrowheads="1"/>
          </p:cNvSpPr>
          <p:nvPr/>
        </p:nvSpPr>
        <p:spPr bwMode="auto">
          <a:xfrm>
            <a:off x="7440149" y="1221852"/>
            <a:ext cx="1152128" cy="4319587"/>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sz="1340"/>
          </a:p>
        </p:txBody>
      </p:sp>
      <p:sp>
        <p:nvSpPr>
          <p:cNvPr id="2" name="Dian numeron paikkamerkki 1">
            <a:extLst>
              <a:ext uri="{FF2B5EF4-FFF2-40B4-BE49-F238E27FC236}">
                <a16:creationId xmlns:a16="http://schemas.microsoft.com/office/drawing/2014/main" id="{4ED77719-5A52-4268-806C-08426605EED0}"/>
              </a:ext>
            </a:extLst>
          </p:cNvPr>
          <p:cNvSpPr>
            <a:spLocks noGrp="1"/>
          </p:cNvSpPr>
          <p:nvPr>
            <p:ph type="sldNum" sz="quarter" idx="4"/>
          </p:nvPr>
        </p:nvSpPr>
        <p:spPr>
          <a:xfrm>
            <a:off x="8172400" y="4731990"/>
            <a:ext cx="504056" cy="187359"/>
          </a:xfrm>
          <a:prstGeom prst="rect">
            <a:avLst/>
          </a:prstGeom>
        </p:spPr>
        <p:txBody>
          <a:bodyPr vert="horz" lIns="91440" tIns="45720" rIns="91440" bIns="45720" rtlCol="0" anchor="ctr"/>
          <a:lstStyle>
            <a:defPPr>
              <a:defRPr lang="fi-FI"/>
            </a:defPPr>
            <a:lvl1pPr marL="0" algn="r" defTabSz="679871" rtl="0" eaLnBrk="1" latinLnBrk="0" hangingPunct="1">
              <a:defRPr sz="800" kern="1200">
                <a:solidFill>
                  <a:schemeClr val="tx1">
                    <a:tint val="75000"/>
                  </a:schemeClr>
                </a:solidFill>
                <a:latin typeface="+mn-lt"/>
                <a:ea typeface="+mn-ea"/>
                <a:cs typeface="+mn-cs"/>
              </a:defRPr>
            </a:lvl1pPr>
            <a:lvl2pPr marL="339932" algn="l" defTabSz="679871" rtl="0" eaLnBrk="1" latinLnBrk="0" hangingPunct="1">
              <a:defRPr sz="1340" kern="1200">
                <a:solidFill>
                  <a:schemeClr val="tx1"/>
                </a:solidFill>
                <a:latin typeface="+mn-lt"/>
                <a:ea typeface="+mn-ea"/>
                <a:cs typeface="+mn-cs"/>
              </a:defRPr>
            </a:lvl2pPr>
            <a:lvl3pPr marL="679871" algn="l" defTabSz="679871" rtl="0" eaLnBrk="1" latinLnBrk="0" hangingPunct="1">
              <a:defRPr sz="1340" kern="1200">
                <a:solidFill>
                  <a:schemeClr val="tx1"/>
                </a:solidFill>
                <a:latin typeface="+mn-lt"/>
                <a:ea typeface="+mn-ea"/>
                <a:cs typeface="+mn-cs"/>
              </a:defRPr>
            </a:lvl3pPr>
            <a:lvl4pPr marL="1019807" algn="l" defTabSz="679871" rtl="0" eaLnBrk="1" latinLnBrk="0" hangingPunct="1">
              <a:defRPr sz="1340" kern="1200">
                <a:solidFill>
                  <a:schemeClr val="tx1"/>
                </a:solidFill>
                <a:latin typeface="+mn-lt"/>
                <a:ea typeface="+mn-ea"/>
                <a:cs typeface="+mn-cs"/>
              </a:defRPr>
            </a:lvl4pPr>
            <a:lvl5pPr marL="1359744" algn="l" defTabSz="679871" rtl="0" eaLnBrk="1" latinLnBrk="0" hangingPunct="1">
              <a:defRPr sz="1340" kern="1200">
                <a:solidFill>
                  <a:schemeClr val="tx1"/>
                </a:solidFill>
                <a:latin typeface="+mn-lt"/>
                <a:ea typeface="+mn-ea"/>
                <a:cs typeface="+mn-cs"/>
              </a:defRPr>
            </a:lvl5pPr>
            <a:lvl6pPr marL="1699681" algn="l" defTabSz="679871" rtl="0" eaLnBrk="1" latinLnBrk="0" hangingPunct="1">
              <a:defRPr sz="1340" kern="1200">
                <a:solidFill>
                  <a:schemeClr val="tx1"/>
                </a:solidFill>
                <a:latin typeface="+mn-lt"/>
                <a:ea typeface="+mn-ea"/>
                <a:cs typeface="+mn-cs"/>
              </a:defRPr>
            </a:lvl6pPr>
            <a:lvl7pPr marL="2039614" algn="l" defTabSz="679871" rtl="0" eaLnBrk="1" latinLnBrk="0" hangingPunct="1">
              <a:defRPr sz="1340" kern="1200">
                <a:solidFill>
                  <a:schemeClr val="tx1"/>
                </a:solidFill>
                <a:latin typeface="+mn-lt"/>
                <a:ea typeface="+mn-ea"/>
                <a:cs typeface="+mn-cs"/>
              </a:defRPr>
            </a:lvl7pPr>
            <a:lvl8pPr marL="2379548" algn="l" defTabSz="679871" rtl="0" eaLnBrk="1" latinLnBrk="0" hangingPunct="1">
              <a:defRPr sz="1340" kern="1200">
                <a:solidFill>
                  <a:schemeClr val="tx1"/>
                </a:solidFill>
                <a:latin typeface="+mn-lt"/>
                <a:ea typeface="+mn-ea"/>
                <a:cs typeface="+mn-cs"/>
              </a:defRPr>
            </a:lvl8pPr>
            <a:lvl9pPr marL="2719486" algn="l" defTabSz="679871" rtl="0" eaLnBrk="1" latinLnBrk="0" hangingPunct="1">
              <a:defRPr sz="1340" kern="1200">
                <a:solidFill>
                  <a:schemeClr val="tx1"/>
                </a:solidFill>
                <a:latin typeface="+mn-lt"/>
                <a:ea typeface="+mn-ea"/>
                <a:cs typeface="+mn-cs"/>
              </a:defRPr>
            </a:lvl9pPr>
          </a:lstStyle>
          <a:p>
            <a:fld id="{50C76ADE-8D6B-40B7-AA7D-7503DB2F97EA}" type="slidenum">
              <a:rPr lang="fi-FI" smtClean="0"/>
              <a:pPr/>
              <a:t>16</a:t>
            </a:fld>
            <a:endParaRPr lang="fi-FI"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a:extLst>
              <a:ext uri="{FF2B5EF4-FFF2-40B4-BE49-F238E27FC236}">
                <a16:creationId xmlns:a16="http://schemas.microsoft.com/office/drawing/2014/main" id="{5C7C238C-6CC1-4E24-A4E3-298838D7B5B6}"/>
              </a:ext>
            </a:extLst>
          </p:cNvPr>
          <p:cNvSpPr>
            <a:spLocks noChangeArrowheads="1"/>
          </p:cNvSpPr>
          <p:nvPr/>
        </p:nvSpPr>
        <p:spPr bwMode="auto">
          <a:xfrm>
            <a:off x="2103437" y="3225773"/>
            <a:ext cx="81724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1pPr>
            <a:lvl2pPr marL="8001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2pPr>
            <a:lvl3pPr marL="12573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3pPr>
            <a:lvl4pPr marL="17145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4pPr>
            <a:lvl5pPr marL="2171700" indent="-342900">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5pPr>
            <a:lvl6pPr marL="26289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6pPr>
            <a:lvl7pPr marL="30861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7pPr>
            <a:lvl8pPr marL="35433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8pPr>
            <a:lvl9pPr marL="4000500" indent="-342900" fontAlgn="base">
              <a:spcBef>
                <a:spcPct val="0"/>
              </a:spcBef>
              <a:spcAft>
                <a:spcPct val="0"/>
              </a:spcAft>
              <a:tabLst>
                <a:tab pos="231775" algn="l"/>
                <a:tab pos="454025" algn="l"/>
                <a:tab pos="695325" algn="l"/>
                <a:tab pos="906463" algn="l"/>
                <a:tab pos="1360488" algn="l"/>
                <a:tab pos="1812925" algn="l"/>
                <a:tab pos="2266950" algn="l"/>
                <a:tab pos="2720975" algn="l"/>
                <a:tab pos="3173413" algn="l"/>
                <a:tab pos="3627438" algn="l"/>
                <a:tab pos="4079875" algn="l"/>
                <a:tab pos="4533900" algn="l"/>
                <a:tab pos="4987925" algn="l"/>
              </a:tabLst>
              <a:defRPr>
                <a:solidFill>
                  <a:schemeClr val="tx1"/>
                </a:solidFill>
                <a:latin typeface="Arial" panose="020B0604020202020204" pitchFamily="34" charset="0"/>
              </a:defRPr>
            </a:lvl9pPr>
          </a:lstStyle>
          <a:p>
            <a:endParaRPr lang="fi-FI" altLang="fi-FI" sz="2000" dirty="0"/>
          </a:p>
        </p:txBody>
      </p:sp>
      <p:sp>
        <p:nvSpPr>
          <p:cNvPr id="3" name="Dian numeron paikkamerkki 2">
            <a:extLst>
              <a:ext uri="{FF2B5EF4-FFF2-40B4-BE49-F238E27FC236}">
                <a16:creationId xmlns:a16="http://schemas.microsoft.com/office/drawing/2014/main" id="{D90492F7-5242-41FB-A93E-604EC4604C0C}"/>
              </a:ext>
            </a:extLst>
          </p:cNvPr>
          <p:cNvSpPr>
            <a:spLocks noGrp="1"/>
          </p:cNvSpPr>
          <p:nvPr>
            <p:ph type="sldNum" sz="quarter" idx="4"/>
          </p:nvPr>
        </p:nvSpPr>
        <p:spPr>
          <a:xfrm>
            <a:off x="8172400" y="4731990"/>
            <a:ext cx="504056" cy="187359"/>
          </a:xfrm>
          <a:prstGeom prst="rect">
            <a:avLst/>
          </a:prstGeom>
        </p:spPr>
        <p:txBody>
          <a:bodyPr vert="horz" lIns="91440" tIns="45720" rIns="91440" bIns="45720" rtlCol="0" anchor="ctr"/>
          <a:lstStyle>
            <a:defPPr>
              <a:defRPr lang="fi-FI"/>
            </a:defPPr>
            <a:lvl1pPr marL="0" algn="r" defTabSz="679871" rtl="0" eaLnBrk="1" latinLnBrk="0" hangingPunct="1">
              <a:defRPr sz="800" kern="1200">
                <a:solidFill>
                  <a:schemeClr val="tx1">
                    <a:tint val="75000"/>
                  </a:schemeClr>
                </a:solidFill>
                <a:latin typeface="+mn-lt"/>
                <a:ea typeface="+mn-ea"/>
                <a:cs typeface="+mn-cs"/>
              </a:defRPr>
            </a:lvl1pPr>
            <a:lvl2pPr marL="339932" algn="l" defTabSz="679871" rtl="0" eaLnBrk="1" latinLnBrk="0" hangingPunct="1">
              <a:defRPr sz="1340" kern="1200">
                <a:solidFill>
                  <a:schemeClr val="tx1"/>
                </a:solidFill>
                <a:latin typeface="+mn-lt"/>
                <a:ea typeface="+mn-ea"/>
                <a:cs typeface="+mn-cs"/>
              </a:defRPr>
            </a:lvl2pPr>
            <a:lvl3pPr marL="679871" algn="l" defTabSz="679871" rtl="0" eaLnBrk="1" latinLnBrk="0" hangingPunct="1">
              <a:defRPr sz="1340" kern="1200">
                <a:solidFill>
                  <a:schemeClr val="tx1"/>
                </a:solidFill>
                <a:latin typeface="+mn-lt"/>
                <a:ea typeface="+mn-ea"/>
                <a:cs typeface="+mn-cs"/>
              </a:defRPr>
            </a:lvl3pPr>
            <a:lvl4pPr marL="1019807" algn="l" defTabSz="679871" rtl="0" eaLnBrk="1" latinLnBrk="0" hangingPunct="1">
              <a:defRPr sz="1340" kern="1200">
                <a:solidFill>
                  <a:schemeClr val="tx1"/>
                </a:solidFill>
                <a:latin typeface="+mn-lt"/>
                <a:ea typeface="+mn-ea"/>
                <a:cs typeface="+mn-cs"/>
              </a:defRPr>
            </a:lvl4pPr>
            <a:lvl5pPr marL="1359744" algn="l" defTabSz="679871" rtl="0" eaLnBrk="1" latinLnBrk="0" hangingPunct="1">
              <a:defRPr sz="1340" kern="1200">
                <a:solidFill>
                  <a:schemeClr val="tx1"/>
                </a:solidFill>
                <a:latin typeface="+mn-lt"/>
                <a:ea typeface="+mn-ea"/>
                <a:cs typeface="+mn-cs"/>
              </a:defRPr>
            </a:lvl5pPr>
            <a:lvl6pPr marL="1699681" algn="l" defTabSz="679871" rtl="0" eaLnBrk="1" latinLnBrk="0" hangingPunct="1">
              <a:defRPr sz="1340" kern="1200">
                <a:solidFill>
                  <a:schemeClr val="tx1"/>
                </a:solidFill>
                <a:latin typeface="+mn-lt"/>
                <a:ea typeface="+mn-ea"/>
                <a:cs typeface="+mn-cs"/>
              </a:defRPr>
            </a:lvl6pPr>
            <a:lvl7pPr marL="2039614" algn="l" defTabSz="679871" rtl="0" eaLnBrk="1" latinLnBrk="0" hangingPunct="1">
              <a:defRPr sz="1340" kern="1200">
                <a:solidFill>
                  <a:schemeClr val="tx1"/>
                </a:solidFill>
                <a:latin typeface="+mn-lt"/>
                <a:ea typeface="+mn-ea"/>
                <a:cs typeface="+mn-cs"/>
              </a:defRPr>
            </a:lvl7pPr>
            <a:lvl8pPr marL="2379548" algn="l" defTabSz="679871" rtl="0" eaLnBrk="1" latinLnBrk="0" hangingPunct="1">
              <a:defRPr sz="1340" kern="1200">
                <a:solidFill>
                  <a:schemeClr val="tx1"/>
                </a:solidFill>
                <a:latin typeface="+mn-lt"/>
                <a:ea typeface="+mn-ea"/>
                <a:cs typeface="+mn-cs"/>
              </a:defRPr>
            </a:lvl8pPr>
            <a:lvl9pPr marL="2719486" algn="l" defTabSz="679871" rtl="0" eaLnBrk="1" latinLnBrk="0" hangingPunct="1">
              <a:defRPr sz="1340" kern="1200">
                <a:solidFill>
                  <a:schemeClr val="tx1"/>
                </a:solidFill>
                <a:latin typeface="+mn-lt"/>
                <a:ea typeface="+mn-ea"/>
                <a:cs typeface="+mn-cs"/>
              </a:defRPr>
            </a:lvl9pPr>
          </a:lstStyle>
          <a:p>
            <a:fld id="{50C76ADE-8D6B-40B7-AA7D-7503DB2F97EA}" type="slidenum">
              <a:rPr lang="fi-FI" smtClean="0"/>
              <a:pPr/>
              <a:t>17</a:t>
            </a:fld>
            <a:endParaRPr lang="fi-FI" dirty="0"/>
          </a:p>
        </p:txBody>
      </p:sp>
      <p:graphicFrame>
        <p:nvGraphicFramePr>
          <p:cNvPr id="5" name="Taulukko 4">
            <a:extLst>
              <a:ext uri="{FF2B5EF4-FFF2-40B4-BE49-F238E27FC236}">
                <a16:creationId xmlns:a16="http://schemas.microsoft.com/office/drawing/2014/main" id="{7A674F31-B3F7-4328-8016-BB7614AA1055}"/>
              </a:ext>
            </a:extLst>
          </p:cNvPr>
          <p:cNvGraphicFramePr>
            <a:graphicFrameLocks noGrp="1"/>
          </p:cNvGraphicFramePr>
          <p:nvPr>
            <p:extLst/>
          </p:nvPr>
        </p:nvGraphicFramePr>
        <p:xfrm>
          <a:off x="2829290" y="548682"/>
          <a:ext cx="6720745" cy="5664628"/>
        </p:xfrm>
        <a:graphic>
          <a:graphicData uri="http://schemas.openxmlformats.org/drawingml/2006/table">
            <a:tbl>
              <a:tblPr/>
              <a:tblGrid>
                <a:gridCol w="720575">
                  <a:extLst>
                    <a:ext uri="{9D8B030D-6E8A-4147-A177-3AD203B41FA5}">
                      <a16:colId xmlns:a16="http://schemas.microsoft.com/office/drawing/2014/main" val="2628800726"/>
                    </a:ext>
                  </a:extLst>
                </a:gridCol>
                <a:gridCol w="665145">
                  <a:extLst>
                    <a:ext uri="{9D8B030D-6E8A-4147-A177-3AD203B41FA5}">
                      <a16:colId xmlns:a16="http://schemas.microsoft.com/office/drawing/2014/main" val="3164415528"/>
                    </a:ext>
                  </a:extLst>
                </a:gridCol>
                <a:gridCol w="983861">
                  <a:extLst>
                    <a:ext uri="{9D8B030D-6E8A-4147-A177-3AD203B41FA5}">
                      <a16:colId xmlns:a16="http://schemas.microsoft.com/office/drawing/2014/main" val="1764284259"/>
                    </a:ext>
                  </a:extLst>
                </a:gridCol>
                <a:gridCol w="803719">
                  <a:extLst>
                    <a:ext uri="{9D8B030D-6E8A-4147-A177-3AD203B41FA5}">
                      <a16:colId xmlns:a16="http://schemas.microsoft.com/office/drawing/2014/main" val="3060297376"/>
                    </a:ext>
                  </a:extLst>
                </a:gridCol>
                <a:gridCol w="665145">
                  <a:extLst>
                    <a:ext uri="{9D8B030D-6E8A-4147-A177-3AD203B41FA5}">
                      <a16:colId xmlns:a16="http://schemas.microsoft.com/office/drawing/2014/main" val="3007453217"/>
                    </a:ext>
                  </a:extLst>
                </a:gridCol>
                <a:gridCol w="665145">
                  <a:extLst>
                    <a:ext uri="{9D8B030D-6E8A-4147-A177-3AD203B41FA5}">
                      <a16:colId xmlns:a16="http://schemas.microsoft.com/office/drawing/2014/main" val="3897428756"/>
                    </a:ext>
                  </a:extLst>
                </a:gridCol>
                <a:gridCol w="748291">
                  <a:extLst>
                    <a:ext uri="{9D8B030D-6E8A-4147-A177-3AD203B41FA5}">
                      <a16:colId xmlns:a16="http://schemas.microsoft.com/office/drawing/2014/main" val="2168110576"/>
                    </a:ext>
                  </a:extLst>
                </a:gridCol>
                <a:gridCol w="803719">
                  <a:extLst>
                    <a:ext uri="{9D8B030D-6E8A-4147-A177-3AD203B41FA5}">
                      <a16:colId xmlns:a16="http://schemas.microsoft.com/office/drawing/2014/main" val="3620109580"/>
                    </a:ext>
                  </a:extLst>
                </a:gridCol>
                <a:gridCol w="665145">
                  <a:extLst>
                    <a:ext uri="{9D8B030D-6E8A-4147-A177-3AD203B41FA5}">
                      <a16:colId xmlns:a16="http://schemas.microsoft.com/office/drawing/2014/main" val="3234806467"/>
                    </a:ext>
                  </a:extLst>
                </a:gridCol>
              </a:tblGrid>
              <a:tr h="377640">
                <a:tc>
                  <a:txBody>
                    <a:bodyPr/>
                    <a:lstStyle/>
                    <a:p>
                      <a:pPr algn="ctr" fontAlgn="b"/>
                      <a:r>
                        <a:rPr lang="fi-FI" sz="800" b="1" i="0" u="none" strike="noStrike">
                          <a:solidFill>
                            <a:srgbClr val="000000"/>
                          </a:solidFill>
                          <a:effectLst/>
                          <a:latin typeface="Calibri" panose="020F0502020204030204" pitchFamily="34" charset="0"/>
                        </a:rPr>
                        <a:t>Työntekijä</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TVR</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Henk.koht. aikapalkka €</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TKO €</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HPL %</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HPL €</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YKL €</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1" i="0" u="none" strike="noStrike">
                          <a:solidFill>
                            <a:srgbClr val="000000"/>
                          </a:solidFill>
                          <a:effectLst/>
                          <a:latin typeface="Calibri" panose="020F0502020204030204" pitchFamily="34" charset="0"/>
                        </a:rPr>
                        <a:t>YKL/HPL</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79127535"/>
                  </a:ext>
                </a:extLst>
              </a:tr>
              <a:tr h="188821">
                <a:tc>
                  <a:txBody>
                    <a:bodyPr/>
                    <a:lstStyle/>
                    <a:p>
                      <a:pPr algn="ctr" fontAlgn="b"/>
                      <a:r>
                        <a:rPr lang="fi-FI" sz="800" b="0" i="0" u="none" strike="noStrike">
                          <a:solidFill>
                            <a:srgbClr val="000000"/>
                          </a:solidFill>
                          <a:effectLst/>
                          <a:latin typeface="Calibri" panose="020F0502020204030204" pitchFamily="34" charset="0"/>
                        </a:rPr>
                        <a:t>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11,74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1504067"/>
                  </a:ext>
                </a:extLst>
              </a:tr>
              <a:tr h="188821">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12,36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66478157"/>
                  </a:ext>
                </a:extLst>
              </a:tr>
              <a:tr h="188821">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15,23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2,64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2,06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80735930"/>
                  </a:ext>
                </a:extLst>
              </a:tr>
              <a:tr h="188821">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0,87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0,52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12589655"/>
                  </a:ext>
                </a:extLst>
              </a:tr>
              <a:tr h="188821">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13,88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1,97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62484759"/>
                  </a:ext>
                </a:extLst>
              </a:tr>
              <a:tr h="188821">
                <a:tc>
                  <a:txBody>
                    <a:bodyPr/>
                    <a:lstStyle/>
                    <a:p>
                      <a:pPr algn="ctr" fontAlgn="b"/>
                      <a:r>
                        <a:rPr lang="fi-FI" sz="800" b="0" i="0" u="none" strike="noStrike">
                          <a:solidFill>
                            <a:srgbClr val="000000"/>
                          </a:solidFill>
                          <a:effectLst/>
                          <a:latin typeface="Calibri" panose="020F0502020204030204" pitchFamily="34" charset="0"/>
                        </a:rPr>
                        <a:t>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11,74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60577859"/>
                  </a:ext>
                </a:extLst>
              </a:tr>
              <a:tr h="188821">
                <a:tc>
                  <a:txBody>
                    <a:bodyPr/>
                    <a:lstStyle/>
                    <a:p>
                      <a:pPr algn="ctr" fontAlgn="b"/>
                      <a:r>
                        <a:rPr lang="fi-FI" sz="800" b="0" i="0" u="none" strike="noStrike">
                          <a:solidFill>
                            <a:srgbClr val="000000"/>
                          </a:solidFill>
                          <a:effectLst/>
                          <a:latin typeface="Calibri" panose="020F0502020204030204" pitchFamily="34" charset="0"/>
                        </a:rPr>
                        <a:t>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0,62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0,55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96619944"/>
                  </a:ext>
                </a:extLst>
              </a:tr>
              <a:tr h="188821">
                <a:tc>
                  <a:txBody>
                    <a:bodyPr/>
                    <a:lstStyle/>
                    <a:p>
                      <a:pPr algn="ctr" fontAlgn="b"/>
                      <a:r>
                        <a:rPr lang="fi-FI" sz="800" b="0" i="0" u="none" strike="noStrike">
                          <a:solidFill>
                            <a:srgbClr val="000000"/>
                          </a:solidFill>
                          <a:effectLst/>
                          <a:latin typeface="Calibri" panose="020F0502020204030204" pitchFamily="34" charset="0"/>
                        </a:rPr>
                        <a:t>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12,94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0,42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44362622"/>
                  </a:ext>
                </a:extLst>
              </a:tr>
              <a:tr h="188821">
                <a:tc>
                  <a:txBody>
                    <a:bodyPr/>
                    <a:lstStyle/>
                    <a:p>
                      <a:pPr algn="ctr" fontAlgn="b"/>
                      <a:r>
                        <a:rPr lang="fi-FI" sz="800" b="0" i="0" u="none" strike="noStrike">
                          <a:solidFill>
                            <a:srgbClr val="000000"/>
                          </a:solidFill>
                          <a:effectLst/>
                          <a:latin typeface="Calibri" panose="020F0502020204030204" pitchFamily="34" charset="0"/>
                        </a:rPr>
                        <a:t>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14,55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2,85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64522615"/>
                  </a:ext>
                </a:extLst>
              </a:tr>
              <a:tr h="188821">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13,03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0,51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0,45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78095070"/>
                  </a:ext>
                </a:extLst>
              </a:tr>
              <a:tr h="188821">
                <a:tc>
                  <a:txBody>
                    <a:bodyPr/>
                    <a:lstStyle/>
                    <a:p>
                      <a:pPr algn="ctr" fontAlgn="b"/>
                      <a:r>
                        <a:rPr lang="fi-FI" sz="800" b="0" i="0" u="none" strike="noStrike">
                          <a:solidFill>
                            <a:srgbClr val="000000"/>
                          </a:solidFill>
                          <a:effectLst/>
                          <a:latin typeface="Calibri" panose="020F0502020204030204" pitchFamily="34" charset="0"/>
                        </a:rPr>
                        <a:t>11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1,82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06542455"/>
                  </a:ext>
                </a:extLst>
              </a:tr>
              <a:tr h="188821">
                <a:tc>
                  <a:txBody>
                    <a:bodyPr/>
                    <a:lstStyle/>
                    <a:p>
                      <a:pPr algn="ctr" fontAlgn="b"/>
                      <a:r>
                        <a:rPr lang="fi-FI" sz="800" b="0" i="0" u="none" strike="noStrike">
                          <a:solidFill>
                            <a:srgbClr val="000000"/>
                          </a:solidFill>
                          <a:effectLst/>
                          <a:latin typeface="Calibri" panose="020F0502020204030204" pitchFamily="34" charset="0"/>
                        </a:rPr>
                        <a:t>12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11,97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17345009"/>
                  </a:ext>
                </a:extLst>
              </a:tr>
              <a:tr h="188821">
                <a:tc>
                  <a:txBody>
                    <a:bodyPr/>
                    <a:lstStyle/>
                    <a:p>
                      <a:pPr algn="ctr" fontAlgn="b"/>
                      <a:r>
                        <a:rPr lang="fi-FI" sz="800" b="0" i="0" u="none" strike="noStrike">
                          <a:solidFill>
                            <a:srgbClr val="000000"/>
                          </a:solidFill>
                          <a:effectLst/>
                          <a:latin typeface="Calibri" panose="020F0502020204030204" pitchFamily="34" charset="0"/>
                        </a:rPr>
                        <a:t>13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13,45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11,38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0,93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0,82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91499708"/>
                  </a:ext>
                </a:extLst>
              </a:tr>
              <a:tr h="188821">
                <a:tc>
                  <a:txBody>
                    <a:bodyPr/>
                    <a:lstStyle/>
                    <a:p>
                      <a:pPr algn="ctr" fontAlgn="b"/>
                      <a:r>
                        <a:rPr lang="fi-FI" sz="800" b="0" i="0" u="none" strike="noStrike">
                          <a:solidFill>
                            <a:srgbClr val="000000"/>
                          </a:solidFill>
                          <a:effectLst/>
                          <a:latin typeface="Calibri" panose="020F0502020204030204" pitchFamily="34" charset="0"/>
                        </a:rPr>
                        <a:t>14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12,94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0,28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47965759"/>
                  </a:ext>
                </a:extLst>
              </a:tr>
              <a:tr h="188821">
                <a:tc>
                  <a:txBody>
                    <a:bodyPr/>
                    <a:lstStyle/>
                    <a:p>
                      <a:pPr algn="ctr" fontAlgn="b"/>
                      <a:r>
                        <a:rPr lang="fi-FI" sz="800" b="0" i="0" u="none" strike="noStrike">
                          <a:solidFill>
                            <a:srgbClr val="000000"/>
                          </a:solidFill>
                          <a:effectLst/>
                          <a:latin typeface="Calibri" panose="020F0502020204030204" pitchFamily="34" charset="0"/>
                        </a:rPr>
                        <a:t>15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15,83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3,07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0,47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52169013"/>
                  </a:ext>
                </a:extLst>
              </a:tr>
              <a:tr h="188821">
                <a:tc>
                  <a:txBody>
                    <a:bodyPr/>
                    <a:lstStyle/>
                    <a:p>
                      <a:pPr algn="ctr" fontAlgn="b"/>
                      <a:r>
                        <a:rPr lang="fi-FI" sz="800" b="0" i="0" u="none" strike="noStrike">
                          <a:solidFill>
                            <a:srgbClr val="000000"/>
                          </a:solidFill>
                          <a:effectLst/>
                          <a:latin typeface="Calibri" panose="020F0502020204030204" pitchFamily="34" charset="0"/>
                        </a:rPr>
                        <a:t>16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13,99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70239705"/>
                  </a:ext>
                </a:extLst>
              </a:tr>
              <a:tr h="188821">
                <a:tc>
                  <a:txBody>
                    <a:bodyPr/>
                    <a:lstStyle/>
                    <a:p>
                      <a:pPr algn="ctr" fontAlgn="b"/>
                      <a:r>
                        <a:rPr lang="fi-FI" sz="800" b="0" i="0" u="none" strike="noStrike">
                          <a:solidFill>
                            <a:srgbClr val="000000"/>
                          </a:solidFill>
                          <a:effectLst/>
                          <a:latin typeface="Calibri" panose="020F0502020204030204" pitchFamily="34" charset="0"/>
                        </a:rPr>
                        <a:t>17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12,86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0,20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0,55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89667958"/>
                  </a:ext>
                </a:extLst>
              </a:tr>
              <a:tr h="188821">
                <a:tc>
                  <a:txBody>
                    <a:bodyPr/>
                    <a:lstStyle/>
                    <a:p>
                      <a:pPr algn="ctr" fontAlgn="b"/>
                      <a:r>
                        <a:rPr lang="fi-FI" sz="800" b="0" i="0" u="none" strike="noStrike">
                          <a:solidFill>
                            <a:srgbClr val="000000"/>
                          </a:solidFill>
                          <a:effectLst/>
                          <a:latin typeface="Calibri" panose="020F0502020204030204" pitchFamily="34" charset="0"/>
                        </a:rPr>
                        <a:t>18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14,86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2,46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0468140"/>
                  </a:ext>
                </a:extLst>
              </a:tr>
              <a:tr h="188821">
                <a:tc>
                  <a:txBody>
                    <a:bodyPr/>
                    <a:lstStyle/>
                    <a:p>
                      <a:pPr algn="ctr" fontAlgn="b"/>
                      <a:r>
                        <a:rPr lang="fi-FI" sz="800" b="0" i="0" u="none" strike="noStrike">
                          <a:solidFill>
                            <a:srgbClr val="000000"/>
                          </a:solidFill>
                          <a:effectLst/>
                          <a:latin typeface="Calibri" panose="020F0502020204030204" pitchFamily="34" charset="0"/>
                        </a:rPr>
                        <a:t>19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12,92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0,26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0,71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3961512"/>
                  </a:ext>
                </a:extLst>
              </a:tr>
              <a:tr h="188821">
                <a:tc>
                  <a:txBody>
                    <a:bodyPr/>
                    <a:lstStyle/>
                    <a:p>
                      <a:pPr algn="ctr" fontAlgn="b"/>
                      <a:r>
                        <a:rPr lang="fi-FI" sz="800" b="0" i="0" u="none" strike="noStrike">
                          <a:solidFill>
                            <a:srgbClr val="000000"/>
                          </a:solidFill>
                          <a:effectLst/>
                          <a:latin typeface="Calibri" panose="020F0502020204030204" pitchFamily="34" charset="0"/>
                        </a:rPr>
                        <a:t>20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12,29</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1,23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0,58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0,47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89615720"/>
                  </a:ext>
                </a:extLst>
              </a:tr>
              <a:tr h="188821">
                <a:tc>
                  <a:txBody>
                    <a:bodyPr/>
                    <a:lstStyle/>
                    <a:p>
                      <a:pPr algn="ctr" fontAlgn="b"/>
                      <a:r>
                        <a:rPr lang="fi-FI" sz="800" b="0" i="0" u="none" strike="noStrike">
                          <a:solidFill>
                            <a:srgbClr val="000000"/>
                          </a:solidFill>
                          <a:effectLst/>
                          <a:latin typeface="Calibri" panose="020F0502020204030204" pitchFamily="34" charset="0"/>
                        </a:rPr>
                        <a:t>21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14,11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0,80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75609480"/>
                  </a:ext>
                </a:extLst>
              </a:tr>
              <a:tr h="188821">
                <a:tc>
                  <a:txBody>
                    <a:bodyPr/>
                    <a:lstStyle/>
                    <a:p>
                      <a:pPr algn="ctr" fontAlgn="b"/>
                      <a:r>
                        <a:rPr lang="fi-FI" sz="800" b="0" i="0" u="none" strike="noStrike">
                          <a:solidFill>
                            <a:srgbClr val="000000"/>
                          </a:solidFill>
                          <a:effectLst/>
                          <a:latin typeface="Calibri" panose="020F0502020204030204" pitchFamily="34" charset="0"/>
                        </a:rPr>
                        <a:t>22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14,41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0,80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0,43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52920820"/>
                  </a:ext>
                </a:extLst>
              </a:tr>
              <a:tr h="188821">
                <a:tc>
                  <a:txBody>
                    <a:bodyPr/>
                    <a:lstStyle/>
                    <a:p>
                      <a:pPr algn="ctr" fontAlgn="b"/>
                      <a:r>
                        <a:rPr lang="fi-FI" sz="800" b="0" i="0" u="none" strike="noStrike">
                          <a:solidFill>
                            <a:srgbClr val="000000"/>
                          </a:solidFill>
                          <a:effectLst/>
                          <a:latin typeface="Calibri" panose="020F0502020204030204" pitchFamily="34" charset="0"/>
                        </a:rPr>
                        <a:t>23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2,65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69240146"/>
                  </a:ext>
                </a:extLst>
              </a:tr>
              <a:tr h="188821">
                <a:tc>
                  <a:txBody>
                    <a:bodyPr/>
                    <a:lstStyle/>
                    <a:p>
                      <a:pPr algn="ctr" fontAlgn="b"/>
                      <a:r>
                        <a:rPr lang="fi-FI" sz="800" b="0" i="0" u="none" strike="noStrike">
                          <a:solidFill>
                            <a:srgbClr val="000000"/>
                          </a:solidFill>
                          <a:effectLst/>
                          <a:latin typeface="Calibri" panose="020F0502020204030204" pitchFamily="34" charset="0"/>
                        </a:rPr>
                        <a:t>24</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16,7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3,32</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0,11</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0,03</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79079451"/>
                  </a:ext>
                </a:extLst>
              </a:tr>
              <a:tr h="188821">
                <a:tc>
                  <a:txBody>
                    <a:bodyPr/>
                    <a:lstStyle/>
                    <a:p>
                      <a:pPr algn="ctr" fontAlgn="b"/>
                      <a:r>
                        <a:rPr lang="fi-FI" sz="800" b="0" i="0" u="none" strike="noStrike">
                          <a:solidFill>
                            <a:srgbClr val="000000"/>
                          </a:solidFill>
                          <a:effectLst/>
                          <a:latin typeface="Calibri" panose="020F0502020204030204" pitchFamily="34" charset="0"/>
                        </a:rPr>
                        <a:t>25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14,35</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13,27</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0,80</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0,28</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i-FI" sz="800" b="0" i="0" u="none" strike="noStrike">
                          <a:solidFill>
                            <a:srgbClr val="000000"/>
                          </a:solidFill>
                          <a:effectLst/>
                          <a:latin typeface="Calibri" panose="020F0502020204030204" pitchFamily="34" charset="0"/>
                        </a:rPr>
                        <a:t>0,36</a:t>
                      </a:r>
                    </a:p>
                  </a:txBody>
                  <a:tcPr marL="4433" marR="4433" marT="4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17310158"/>
                  </a:ext>
                </a:extLst>
              </a:tr>
              <a:tr h="188821">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extLst>
                  <a:ext uri="{0D108BD9-81ED-4DB2-BD59-A6C34878D82A}">
                    <a16:rowId xmlns:a16="http://schemas.microsoft.com/office/drawing/2014/main" val="313976400"/>
                  </a:ext>
                </a:extLst>
              </a:tr>
              <a:tr h="188821">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tc gridSpan="2">
                  <a:txBody>
                    <a:bodyPr/>
                    <a:lstStyle/>
                    <a:p>
                      <a:pPr algn="l" fontAlgn="b"/>
                      <a:r>
                        <a:rPr lang="fi-FI" sz="800" b="0" i="0" u="none" strike="noStrike">
                          <a:solidFill>
                            <a:srgbClr val="000000"/>
                          </a:solidFill>
                          <a:effectLst/>
                          <a:latin typeface="Calibri" panose="020F0502020204030204" pitchFamily="34" charset="0"/>
                        </a:rPr>
                        <a:t>YKL/HPL - keskiarvo</a:t>
                      </a:r>
                    </a:p>
                  </a:txBody>
                  <a:tcPr marL="4433" marR="4433" marT="4433" marB="0" anchor="b">
                    <a:lnL>
                      <a:noFill/>
                    </a:lnL>
                    <a:lnR>
                      <a:noFill/>
                    </a:lnR>
                    <a:lnT>
                      <a:noFill/>
                    </a:lnT>
                    <a:lnB>
                      <a:noFill/>
                    </a:lnB>
                  </a:tcPr>
                </a:tc>
                <a:tc hMerge="1">
                  <a:txBody>
                    <a:bodyPr/>
                    <a:lstStyle/>
                    <a:p>
                      <a:endParaRPr lang="fi-FI"/>
                    </a:p>
                  </a:txBody>
                  <a:tcPr/>
                </a:tc>
                <a:tc>
                  <a:txBody>
                    <a:bodyPr/>
                    <a:lstStyle/>
                    <a:p>
                      <a:pPr algn="r" fontAlgn="b"/>
                      <a:r>
                        <a:rPr lang="fi-FI" sz="800" b="0" i="0" u="none" strike="noStrike">
                          <a:solidFill>
                            <a:srgbClr val="000000"/>
                          </a:solidFill>
                          <a:effectLst/>
                          <a:latin typeface="Calibri" panose="020F0502020204030204" pitchFamily="34" charset="0"/>
                        </a:rPr>
                        <a:t>0,42</a:t>
                      </a:r>
                    </a:p>
                  </a:txBody>
                  <a:tcPr marL="4433" marR="4433" marT="4433" marB="0" anchor="b">
                    <a:lnL>
                      <a:noFill/>
                    </a:lnL>
                    <a:lnR>
                      <a:noFill/>
                    </a:lnR>
                    <a:lnT>
                      <a:noFill/>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433" marR="4433" marT="4433" marB="0" anchor="b">
                    <a:lnL>
                      <a:noFill/>
                    </a:lnL>
                    <a:lnR>
                      <a:noFill/>
                    </a:lnR>
                    <a:lnT>
                      <a:noFill/>
                    </a:lnT>
                    <a:lnB>
                      <a:noFill/>
                    </a:lnB>
                  </a:tcPr>
                </a:tc>
                <a:extLst>
                  <a:ext uri="{0D108BD9-81ED-4DB2-BD59-A6C34878D82A}">
                    <a16:rowId xmlns:a16="http://schemas.microsoft.com/office/drawing/2014/main" val="3076964641"/>
                  </a:ext>
                </a:extLst>
              </a:tr>
              <a:tr h="188821">
                <a:tc gridSpan="9">
                  <a:txBody>
                    <a:bodyPr/>
                    <a:lstStyle/>
                    <a:p>
                      <a:pPr algn="l" fontAlgn="b"/>
                      <a:r>
                        <a:rPr lang="fi-FI" sz="800" b="0" i="0" u="none" strike="noStrike" dirty="0">
                          <a:solidFill>
                            <a:srgbClr val="000000"/>
                          </a:solidFill>
                          <a:effectLst/>
                          <a:latin typeface="Calibri" panose="020F0502020204030204" pitchFamily="34" charset="0"/>
                        </a:rPr>
                        <a:t>Henkilökohtainen korotus tulisi ensisijaisesti kohdentaa työntekijöille 1, 6, 9, 11, 15, 16, 18, 21, 23 ja 24</a:t>
                      </a:r>
                    </a:p>
                  </a:txBody>
                  <a:tcPr marL="4433" marR="4433" marT="4433" marB="0" anchor="b">
                    <a:lnL>
                      <a:noFill/>
                    </a:lnL>
                    <a:lnR>
                      <a:noFill/>
                    </a:lnR>
                    <a:lnT>
                      <a:noFill/>
                    </a:lnT>
                    <a:lnB>
                      <a:noFill/>
                    </a:lnB>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780913973"/>
                  </a:ext>
                </a:extLst>
              </a:tr>
            </a:tbl>
          </a:graphicData>
        </a:graphic>
      </p:graphicFrame>
    </p:spTree>
    <p:extLst>
      <p:ext uri="{BB962C8B-B14F-4D97-AF65-F5344CB8AC3E}">
        <p14:creationId xmlns:p14="http://schemas.microsoft.com/office/powerpoint/2010/main" val="2418173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1FB81179-64B1-4563-AB8D-B41E1EA8BB33}"/>
              </a:ext>
            </a:extLst>
          </p:cNvPr>
          <p:cNvSpPr txBox="1">
            <a:spLocks noChangeArrowheads="1"/>
          </p:cNvSpPr>
          <p:nvPr/>
        </p:nvSpPr>
        <p:spPr>
          <a:xfrm>
            <a:off x="2279577" y="548681"/>
            <a:ext cx="7480300" cy="671513"/>
          </a:xfrm>
          <a:prstGeom prst="rect">
            <a:avLst/>
          </a:prstGeom>
        </p:spPr>
        <p:txBody>
          <a:bodyPr/>
          <a:lstStyle>
            <a:lvl1pPr marL="14400" algn="l" defTabSz="806052" rtl="0" eaLnBrk="1" latinLnBrk="0" hangingPunct="1">
              <a:lnSpc>
                <a:spcPts val="2700"/>
              </a:lnSpc>
              <a:spcBef>
                <a:spcPts val="0"/>
              </a:spcBef>
              <a:spcAft>
                <a:spcPts val="0"/>
              </a:spcAft>
              <a:buNone/>
              <a:defRPr sz="2200" b="1" kern="1200" spc="-35" baseline="0">
                <a:solidFill>
                  <a:srgbClr val="000000"/>
                </a:solidFill>
                <a:latin typeface="+mj-lt"/>
                <a:ea typeface="Adobe Fan Heiti Std B" panose="020B0700000000000000" pitchFamily="34" charset="-128"/>
                <a:cs typeface="Adobe Hebrew" panose="02040503050201020203" pitchFamily="18" charset="-79"/>
              </a:defRPr>
            </a:lvl1pPr>
          </a:lstStyle>
          <a:p>
            <a:r>
              <a:rPr lang="fi-FI" sz="2800" dirty="0"/>
              <a:t>Voimassaolevat työkohtaiset palkat 1.3.2020 </a:t>
            </a:r>
          </a:p>
        </p:txBody>
      </p:sp>
      <p:sp>
        <p:nvSpPr>
          <p:cNvPr id="2" name="Dian numeron paikkamerkki 1">
            <a:extLst>
              <a:ext uri="{FF2B5EF4-FFF2-40B4-BE49-F238E27FC236}">
                <a16:creationId xmlns:a16="http://schemas.microsoft.com/office/drawing/2014/main" id="{FA09E14B-DE55-4CE5-B1B3-EE79ACC84993}"/>
              </a:ext>
            </a:extLst>
          </p:cNvPr>
          <p:cNvSpPr>
            <a:spLocks noGrp="1"/>
          </p:cNvSpPr>
          <p:nvPr>
            <p:ph type="sldNum" sz="quarter" idx="4"/>
          </p:nvPr>
        </p:nvSpPr>
        <p:spPr/>
        <p:txBody>
          <a:bodyPr/>
          <a:lstStyle/>
          <a:p>
            <a:fld id="{50C76ADE-8D6B-40B7-AA7D-7503DB2F97EA}" type="slidenum">
              <a:rPr lang="fi-FI" smtClean="0"/>
              <a:pPr/>
              <a:t>18</a:t>
            </a:fld>
            <a:endParaRPr lang="fi-FI" dirty="0"/>
          </a:p>
        </p:txBody>
      </p:sp>
      <p:graphicFrame>
        <p:nvGraphicFramePr>
          <p:cNvPr id="3" name="Taulukko 2">
            <a:extLst>
              <a:ext uri="{FF2B5EF4-FFF2-40B4-BE49-F238E27FC236}">
                <a16:creationId xmlns:a16="http://schemas.microsoft.com/office/drawing/2014/main" id="{753EDC4B-40AC-47C7-B4B2-0A8556848ACE}"/>
              </a:ext>
            </a:extLst>
          </p:cNvPr>
          <p:cNvGraphicFramePr>
            <a:graphicFrameLocks noGrp="1"/>
          </p:cNvGraphicFramePr>
          <p:nvPr>
            <p:extLst/>
          </p:nvPr>
        </p:nvGraphicFramePr>
        <p:xfrm>
          <a:off x="2447595" y="1914611"/>
          <a:ext cx="3027680" cy="1887593"/>
        </p:xfrm>
        <a:graphic>
          <a:graphicData uri="http://schemas.openxmlformats.org/drawingml/2006/table">
            <a:tbl>
              <a:tblPr firstRow="1" firstCol="1" bandRow="1"/>
              <a:tblGrid>
                <a:gridCol w="1513840">
                  <a:extLst>
                    <a:ext uri="{9D8B030D-6E8A-4147-A177-3AD203B41FA5}">
                      <a16:colId xmlns:a16="http://schemas.microsoft.com/office/drawing/2014/main" val="3152972317"/>
                    </a:ext>
                  </a:extLst>
                </a:gridCol>
                <a:gridCol w="1513840">
                  <a:extLst>
                    <a:ext uri="{9D8B030D-6E8A-4147-A177-3AD203B41FA5}">
                      <a16:colId xmlns:a16="http://schemas.microsoft.com/office/drawing/2014/main" val="1326223887"/>
                    </a:ext>
                  </a:extLst>
                </a:gridCol>
              </a:tblGrid>
              <a:tr h="650293">
                <a:tc>
                  <a:txBody>
                    <a:bodyPr/>
                    <a:lstStyle/>
                    <a:p>
                      <a:pPr>
                        <a:lnSpc>
                          <a:spcPct val="115000"/>
                        </a:lnSpc>
                      </a:pPr>
                      <a:endParaRPr lang="fi-FI" sz="1500" dirty="0">
                        <a:effectLst/>
                        <a:latin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extLst>
                  <a:ext uri="{0D108BD9-81ED-4DB2-BD59-A6C34878D82A}">
                    <a16:rowId xmlns:a16="http://schemas.microsoft.com/office/drawing/2014/main" val="1596671275"/>
                  </a:ext>
                </a:extLst>
              </a:tr>
              <a:tr h="241977">
                <a:tc>
                  <a:txBody>
                    <a:bodyPr/>
                    <a:lstStyle/>
                    <a:p>
                      <a:pP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extLst>
                  <a:ext uri="{0D108BD9-81ED-4DB2-BD59-A6C34878D82A}">
                    <a16:rowId xmlns:a16="http://schemas.microsoft.com/office/drawing/2014/main" val="4254815521"/>
                  </a:ext>
                </a:extLst>
              </a:tr>
              <a:tr h="241977">
                <a:tc>
                  <a:txBody>
                    <a:bodyPr/>
                    <a:lstStyle/>
                    <a:p>
                      <a:pPr>
                        <a:lnSpc>
                          <a:spcPct val="115000"/>
                        </a:lnSpc>
                        <a:spcAft>
                          <a:spcPts val="0"/>
                        </a:spcAft>
                      </a:pPr>
                      <a:endParaRPr lang="fi-FI" sz="150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extLst>
                  <a:ext uri="{0D108BD9-81ED-4DB2-BD59-A6C34878D82A}">
                    <a16:rowId xmlns:a16="http://schemas.microsoft.com/office/drawing/2014/main" val="25437505"/>
                  </a:ext>
                </a:extLst>
              </a:tr>
              <a:tr h="241977">
                <a:tc>
                  <a:txBody>
                    <a:bodyPr/>
                    <a:lstStyle/>
                    <a:p>
                      <a:pPr>
                        <a:lnSpc>
                          <a:spcPct val="115000"/>
                        </a:lnSpc>
                        <a:spcAft>
                          <a:spcPts val="0"/>
                        </a:spcAft>
                      </a:pPr>
                      <a:endParaRPr lang="fi-FI" sz="150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extLst>
                  <a:ext uri="{0D108BD9-81ED-4DB2-BD59-A6C34878D82A}">
                    <a16:rowId xmlns:a16="http://schemas.microsoft.com/office/drawing/2014/main" val="2585891210"/>
                  </a:ext>
                </a:extLst>
              </a:tr>
              <a:tr h="241977">
                <a:tc>
                  <a:txBody>
                    <a:bodyPr/>
                    <a:lstStyle/>
                    <a:p>
                      <a:pPr>
                        <a:lnSpc>
                          <a:spcPct val="115000"/>
                        </a:lnSpc>
                        <a:spcAft>
                          <a:spcPts val="0"/>
                        </a:spcAft>
                      </a:pPr>
                      <a:endParaRPr lang="fi-FI" sz="150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extLst>
                  <a:ext uri="{0D108BD9-81ED-4DB2-BD59-A6C34878D82A}">
                    <a16:rowId xmlns:a16="http://schemas.microsoft.com/office/drawing/2014/main" val="3024969377"/>
                  </a:ext>
                </a:extLst>
              </a:tr>
              <a:tr h="241977">
                <a:tc>
                  <a:txBody>
                    <a:bodyPr/>
                    <a:lstStyle/>
                    <a:p>
                      <a:pPr>
                        <a:lnSpc>
                          <a:spcPct val="115000"/>
                        </a:lnSpc>
                        <a:spcAft>
                          <a:spcPts val="0"/>
                        </a:spcAft>
                      </a:pPr>
                      <a:endParaRPr lang="fi-FI" sz="150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ctr">
                    <a:lnL>
                      <a:noFill/>
                    </a:lnL>
                    <a:lnR>
                      <a:noFill/>
                    </a:lnR>
                    <a:lnT>
                      <a:noFill/>
                    </a:lnT>
                    <a:lnB>
                      <a:noFill/>
                    </a:lnB>
                  </a:tcPr>
                </a:tc>
                <a:tc>
                  <a:txBody>
                    <a:bodyPr/>
                    <a:lstStyle/>
                    <a:p>
                      <a:pPr algn="r">
                        <a:lnSpc>
                          <a:spcPct val="115000"/>
                        </a:lnSpc>
                        <a:spcAft>
                          <a:spcPts val="0"/>
                        </a:spcAft>
                      </a:pPr>
                      <a:endParaRPr lang="fi-FI"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9267" marR="59267" marT="0" marB="0" anchor="b">
                    <a:lnL>
                      <a:noFill/>
                    </a:lnL>
                    <a:lnR>
                      <a:noFill/>
                    </a:lnR>
                    <a:lnT>
                      <a:noFill/>
                    </a:lnT>
                    <a:lnB>
                      <a:noFill/>
                    </a:lnB>
                  </a:tcPr>
                </a:tc>
                <a:extLst>
                  <a:ext uri="{0D108BD9-81ED-4DB2-BD59-A6C34878D82A}">
                    <a16:rowId xmlns:a16="http://schemas.microsoft.com/office/drawing/2014/main" val="820731243"/>
                  </a:ext>
                </a:extLst>
              </a:tr>
            </a:tbl>
          </a:graphicData>
        </a:graphic>
      </p:graphicFrame>
      <p:graphicFrame>
        <p:nvGraphicFramePr>
          <p:cNvPr id="4" name="Taulukko 3">
            <a:extLst>
              <a:ext uri="{FF2B5EF4-FFF2-40B4-BE49-F238E27FC236}">
                <a16:creationId xmlns:a16="http://schemas.microsoft.com/office/drawing/2014/main" id="{D300ED56-D034-4DE4-9724-88F1454049E8}"/>
              </a:ext>
            </a:extLst>
          </p:cNvPr>
          <p:cNvGraphicFramePr>
            <a:graphicFrameLocks noGrp="1"/>
          </p:cNvGraphicFramePr>
          <p:nvPr>
            <p:extLst/>
          </p:nvPr>
        </p:nvGraphicFramePr>
        <p:xfrm>
          <a:off x="2256793" y="2276873"/>
          <a:ext cx="8128000" cy="296671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26889997"/>
                    </a:ext>
                  </a:extLst>
                </a:gridCol>
                <a:gridCol w="4064000">
                  <a:extLst>
                    <a:ext uri="{9D8B030D-6E8A-4147-A177-3AD203B41FA5}">
                      <a16:colId xmlns:a16="http://schemas.microsoft.com/office/drawing/2014/main" val="947889076"/>
                    </a:ext>
                  </a:extLst>
                </a:gridCol>
              </a:tblGrid>
              <a:tr h="494453">
                <a:tc>
                  <a:txBody>
                    <a:bodyPr/>
                    <a:lstStyle/>
                    <a:p>
                      <a:r>
                        <a:rPr lang="fi-FI" sz="2400" dirty="0"/>
                        <a:t>Työnvaativuusryhmä</a:t>
                      </a:r>
                    </a:p>
                  </a:txBody>
                  <a:tcPr marL="121920" marR="121920" marT="60960" marB="60960"/>
                </a:tc>
                <a:tc>
                  <a:txBody>
                    <a:bodyPr/>
                    <a:lstStyle/>
                    <a:p>
                      <a:r>
                        <a:rPr lang="fi-FI" sz="2400" dirty="0"/>
                        <a:t>Työkohtainen palkka </a:t>
                      </a:r>
                      <a:r>
                        <a:rPr lang="fi-FI" sz="2400" dirty="0" err="1"/>
                        <a:t>snt</a:t>
                      </a:r>
                      <a:r>
                        <a:rPr lang="fi-FI" sz="2400" dirty="0"/>
                        <a:t>/h</a:t>
                      </a:r>
                    </a:p>
                  </a:txBody>
                  <a:tcPr marL="121920" marR="121920" marT="60960" marB="60960"/>
                </a:tc>
                <a:extLst>
                  <a:ext uri="{0D108BD9-81ED-4DB2-BD59-A6C34878D82A}">
                    <a16:rowId xmlns:a16="http://schemas.microsoft.com/office/drawing/2014/main" val="3369584152"/>
                  </a:ext>
                </a:extLst>
              </a:tr>
              <a:tr h="494453">
                <a:tc>
                  <a:txBody>
                    <a:bodyPr/>
                    <a:lstStyle/>
                    <a:p>
                      <a:r>
                        <a:rPr lang="fi-FI" sz="2400" dirty="0"/>
                        <a:t>TVR 1</a:t>
                      </a:r>
                    </a:p>
                  </a:txBody>
                  <a:tcPr marL="121920" marR="121920" marT="60960" marB="60960"/>
                </a:tc>
                <a:tc>
                  <a:txBody>
                    <a:bodyPr/>
                    <a:lstStyle/>
                    <a:p>
                      <a:r>
                        <a:rPr lang="fi-FI" sz="2400" dirty="0"/>
                        <a:t>989</a:t>
                      </a:r>
                    </a:p>
                  </a:txBody>
                  <a:tcPr marL="121920" marR="121920" marT="60960" marB="60960"/>
                </a:tc>
                <a:extLst>
                  <a:ext uri="{0D108BD9-81ED-4DB2-BD59-A6C34878D82A}">
                    <a16:rowId xmlns:a16="http://schemas.microsoft.com/office/drawing/2014/main" val="3022095756"/>
                  </a:ext>
                </a:extLst>
              </a:tr>
              <a:tr h="494453">
                <a:tc>
                  <a:txBody>
                    <a:bodyPr/>
                    <a:lstStyle/>
                    <a:p>
                      <a:r>
                        <a:rPr lang="fi-FI" sz="2400" dirty="0"/>
                        <a:t>TVR 2</a:t>
                      </a:r>
                    </a:p>
                  </a:txBody>
                  <a:tcPr marL="121920" marR="121920" marT="60960" marB="60960"/>
                </a:tc>
                <a:tc>
                  <a:txBody>
                    <a:bodyPr/>
                    <a:lstStyle/>
                    <a:p>
                      <a:r>
                        <a:rPr lang="fi-FI" sz="2400" dirty="0"/>
                        <a:t>1068</a:t>
                      </a:r>
                    </a:p>
                  </a:txBody>
                  <a:tcPr marL="121920" marR="121920" marT="60960" marB="60960"/>
                </a:tc>
                <a:extLst>
                  <a:ext uri="{0D108BD9-81ED-4DB2-BD59-A6C34878D82A}">
                    <a16:rowId xmlns:a16="http://schemas.microsoft.com/office/drawing/2014/main" val="2941602415"/>
                  </a:ext>
                </a:extLst>
              </a:tr>
              <a:tr h="494453">
                <a:tc>
                  <a:txBody>
                    <a:bodyPr/>
                    <a:lstStyle/>
                    <a:p>
                      <a:r>
                        <a:rPr lang="fi-FI" sz="2400" dirty="0"/>
                        <a:t>TVR 3</a:t>
                      </a:r>
                    </a:p>
                  </a:txBody>
                  <a:tcPr marL="121920" marR="121920" marT="60960" marB="60960"/>
                </a:tc>
                <a:tc>
                  <a:txBody>
                    <a:bodyPr/>
                    <a:lstStyle/>
                    <a:p>
                      <a:r>
                        <a:rPr lang="fi-FI" sz="2400" dirty="0"/>
                        <a:t>1153</a:t>
                      </a:r>
                    </a:p>
                  </a:txBody>
                  <a:tcPr marL="121920" marR="121920" marT="60960" marB="60960"/>
                </a:tc>
                <a:extLst>
                  <a:ext uri="{0D108BD9-81ED-4DB2-BD59-A6C34878D82A}">
                    <a16:rowId xmlns:a16="http://schemas.microsoft.com/office/drawing/2014/main" val="2503758244"/>
                  </a:ext>
                </a:extLst>
              </a:tr>
              <a:tr h="494453">
                <a:tc>
                  <a:txBody>
                    <a:bodyPr/>
                    <a:lstStyle/>
                    <a:p>
                      <a:r>
                        <a:rPr lang="fi-FI" sz="2400" dirty="0"/>
                        <a:t>TVR 4</a:t>
                      </a:r>
                    </a:p>
                  </a:txBody>
                  <a:tcPr marL="121920" marR="121920" marT="60960" marB="60960"/>
                </a:tc>
                <a:tc>
                  <a:txBody>
                    <a:bodyPr/>
                    <a:lstStyle/>
                    <a:p>
                      <a:r>
                        <a:rPr lang="fi-FI" sz="2400" dirty="0"/>
                        <a:t>1245</a:t>
                      </a:r>
                    </a:p>
                  </a:txBody>
                  <a:tcPr marL="121920" marR="121920" marT="60960" marB="60960"/>
                </a:tc>
                <a:extLst>
                  <a:ext uri="{0D108BD9-81ED-4DB2-BD59-A6C34878D82A}">
                    <a16:rowId xmlns:a16="http://schemas.microsoft.com/office/drawing/2014/main" val="3425703654"/>
                  </a:ext>
                </a:extLst>
              </a:tr>
              <a:tr h="494453">
                <a:tc>
                  <a:txBody>
                    <a:bodyPr/>
                    <a:lstStyle/>
                    <a:p>
                      <a:r>
                        <a:rPr lang="fi-FI" sz="2400" dirty="0"/>
                        <a:t>TVR 5</a:t>
                      </a:r>
                    </a:p>
                  </a:txBody>
                  <a:tcPr marL="121920" marR="121920" marT="60960" marB="60960"/>
                </a:tc>
                <a:tc>
                  <a:txBody>
                    <a:bodyPr/>
                    <a:lstStyle/>
                    <a:p>
                      <a:r>
                        <a:rPr lang="fi-FI" sz="2400" dirty="0"/>
                        <a:t>1345</a:t>
                      </a:r>
                    </a:p>
                  </a:txBody>
                  <a:tcPr marL="121920" marR="121920" marT="60960" marB="60960"/>
                </a:tc>
                <a:extLst>
                  <a:ext uri="{0D108BD9-81ED-4DB2-BD59-A6C34878D82A}">
                    <a16:rowId xmlns:a16="http://schemas.microsoft.com/office/drawing/2014/main" val="2132187992"/>
                  </a:ext>
                </a:extLst>
              </a:tr>
            </a:tbl>
          </a:graphicData>
        </a:graphic>
      </p:graphicFrame>
    </p:spTree>
    <p:extLst>
      <p:ext uri="{BB962C8B-B14F-4D97-AF65-F5344CB8AC3E}">
        <p14:creationId xmlns:p14="http://schemas.microsoft.com/office/powerpoint/2010/main" val="316610566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2EED00E-DCF0-4DDA-9788-8DBC8699C2B5}"/>
              </a:ext>
            </a:extLst>
          </p:cNvPr>
          <p:cNvSpPr txBox="1">
            <a:spLocks noChangeArrowheads="1"/>
          </p:cNvSpPr>
          <p:nvPr/>
        </p:nvSpPr>
        <p:spPr>
          <a:xfrm>
            <a:off x="2439986" y="524678"/>
            <a:ext cx="7480300" cy="671513"/>
          </a:xfrm>
          <a:prstGeom prst="rect">
            <a:avLst/>
          </a:prstGeom>
        </p:spPr>
        <p:txBody>
          <a:bodyPr/>
          <a:lstStyle>
            <a:lvl1pPr marL="14400" algn="l" defTabSz="806052" rtl="0" eaLnBrk="1" latinLnBrk="0" hangingPunct="1">
              <a:lnSpc>
                <a:spcPts val="2700"/>
              </a:lnSpc>
              <a:spcBef>
                <a:spcPts val="0"/>
              </a:spcBef>
              <a:spcAft>
                <a:spcPts val="0"/>
              </a:spcAft>
              <a:buNone/>
              <a:defRPr sz="2200" b="1" kern="1200" spc="-35" baseline="0">
                <a:solidFill>
                  <a:srgbClr val="000000"/>
                </a:solidFill>
                <a:latin typeface="+mj-lt"/>
                <a:ea typeface="Adobe Fan Heiti Std B" panose="020B0700000000000000" pitchFamily="34" charset="-128"/>
                <a:cs typeface="Adobe Hebrew" panose="02040503050201020203" pitchFamily="18" charset="-79"/>
              </a:defRPr>
            </a:lvl1pPr>
          </a:lstStyle>
          <a:p>
            <a:r>
              <a:rPr lang="fi-FI" sz="2800" dirty="0"/>
              <a:t>Voimassaolevat työkohtaiset palkat 1.2.2021</a:t>
            </a:r>
          </a:p>
        </p:txBody>
      </p:sp>
      <p:sp>
        <p:nvSpPr>
          <p:cNvPr id="3" name="Dian numeron paikkamerkki 2">
            <a:extLst>
              <a:ext uri="{FF2B5EF4-FFF2-40B4-BE49-F238E27FC236}">
                <a16:creationId xmlns:a16="http://schemas.microsoft.com/office/drawing/2014/main" id="{C556AD21-4DF9-4329-B0A5-71AABB9641DE}"/>
              </a:ext>
            </a:extLst>
          </p:cNvPr>
          <p:cNvSpPr>
            <a:spLocks noGrp="1"/>
          </p:cNvSpPr>
          <p:nvPr>
            <p:ph type="sldNum" sz="quarter" idx="4"/>
          </p:nvPr>
        </p:nvSpPr>
        <p:spPr/>
        <p:txBody>
          <a:bodyPr/>
          <a:lstStyle/>
          <a:p>
            <a:fld id="{50C76ADE-8D6B-40B7-AA7D-7503DB2F97EA}" type="slidenum">
              <a:rPr lang="fi-FI" smtClean="0"/>
              <a:pPr/>
              <a:t>19</a:t>
            </a:fld>
            <a:endParaRPr lang="fi-FI" dirty="0"/>
          </a:p>
        </p:txBody>
      </p:sp>
      <p:graphicFrame>
        <p:nvGraphicFramePr>
          <p:cNvPr id="7" name="Taulukko 6">
            <a:extLst>
              <a:ext uri="{FF2B5EF4-FFF2-40B4-BE49-F238E27FC236}">
                <a16:creationId xmlns:a16="http://schemas.microsoft.com/office/drawing/2014/main" id="{76EC777A-221E-4DEB-ABEF-24FD88C7F8CD}"/>
              </a:ext>
            </a:extLst>
          </p:cNvPr>
          <p:cNvGraphicFramePr>
            <a:graphicFrameLocks noGrp="1"/>
          </p:cNvGraphicFramePr>
          <p:nvPr>
            <p:extLst/>
          </p:nvPr>
        </p:nvGraphicFramePr>
        <p:xfrm>
          <a:off x="2256793" y="2276873"/>
          <a:ext cx="8128000" cy="296671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26889997"/>
                    </a:ext>
                  </a:extLst>
                </a:gridCol>
                <a:gridCol w="4064000">
                  <a:extLst>
                    <a:ext uri="{9D8B030D-6E8A-4147-A177-3AD203B41FA5}">
                      <a16:colId xmlns:a16="http://schemas.microsoft.com/office/drawing/2014/main" val="947889076"/>
                    </a:ext>
                  </a:extLst>
                </a:gridCol>
              </a:tblGrid>
              <a:tr h="494453">
                <a:tc>
                  <a:txBody>
                    <a:bodyPr/>
                    <a:lstStyle/>
                    <a:p>
                      <a:r>
                        <a:rPr lang="fi-FI" sz="2400" dirty="0"/>
                        <a:t>Työnvaativuusryhmä</a:t>
                      </a:r>
                    </a:p>
                  </a:txBody>
                  <a:tcPr marL="121920" marR="121920" marT="60960" marB="60960"/>
                </a:tc>
                <a:tc>
                  <a:txBody>
                    <a:bodyPr/>
                    <a:lstStyle/>
                    <a:p>
                      <a:r>
                        <a:rPr lang="fi-FI" sz="2400" dirty="0"/>
                        <a:t>Työkohtainen palkka </a:t>
                      </a:r>
                      <a:r>
                        <a:rPr lang="fi-FI" sz="2400" dirty="0" err="1"/>
                        <a:t>snt</a:t>
                      </a:r>
                      <a:r>
                        <a:rPr lang="fi-FI" sz="2400" dirty="0"/>
                        <a:t>/h</a:t>
                      </a:r>
                    </a:p>
                  </a:txBody>
                  <a:tcPr marL="121920" marR="121920" marT="60960" marB="60960"/>
                </a:tc>
                <a:extLst>
                  <a:ext uri="{0D108BD9-81ED-4DB2-BD59-A6C34878D82A}">
                    <a16:rowId xmlns:a16="http://schemas.microsoft.com/office/drawing/2014/main" val="3369584152"/>
                  </a:ext>
                </a:extLst>
              </a:tr>
              <a:tr h="494453">
                <a:tc>
                  <a:txBody>
                    <a:bodyPr/>
                    <a:lstStyle/>
                    <a:p>
                      <a:r>
                        <a:rPr lang="fi-FI" sz="2400" dirty="0"/>
                        <a:t>TVR 1</a:t>
                      </a:r>
                    </a:p>
                  </a:txBody>
                  <a:tcPr marL="121920" marR="121920" marT="60960" marB="60960"/>
                </a:tc>
                <a:tc>
                  <a:txBody>
                    <a:bodyPr/>
                    <a:lstStyle/>
                    <a:p>
                      <a:r>
                        <a:rPr lang="fi-FI" sz="2400" dirty="0"/>
                        <a:t>1009</a:t>
                      </a:r>
                    </a:p>
                  </a:txBody>
                  <a:tcPr marL="121920" marR="121920" marT="60960" marB="60960"/>
                </a:tc>
                <a:extLst>
                  <a:ext uri="{0D108BD9-81ED-4DB2-BD59-A6C34878D82A}">
                    <a16:rowId xmlns:a16="http://schemas.microsoft.com/office/drawing/2014/main" val="3022095756"/>
                  </a:ext>
                </a:extLst>
              </a:tr>
              <a:tr h="494453">
                <a:tc>
                  <a:txBody>
                    <a:bodyPr/>
                    <a:lstStyle/>
                    <a:p>
                      <a:r>
                        <a:rPr lang="fi-FI" sz="2400" dirty="0"/>
                        <a:t>TVR 2</a:t>
                      </a:r>
                    </a:p>
                  </a:txBody>
                  <a:tcPr marL="121920" marR="121920" marT="60960" marB="60960"/>
                </a:tc>
                <a:tc>
                  <a:txBody>
                    <a:bodyPr/>
                    <a:lstStyle/>
                    <a:p>
                      <a:r>
                        <a:rPr lang="fi-FI" sz="2400" dirty="0"/>
                        <a:t>1089</a:t>
                      </a:r>
                    </a:p>
                  </a:txBody>
                  <a:tcPr marL="121920" marR="121920" marT="60960" marB="60960"/>
                </a:tc>
                <a:extLst>
                  <a:ext uri="{0D108BD9-81ED-4DB2-BD59-A6C34878D82A}">
                    <a16:rowId xmlns:a16="http://schemas.microsoft.com/office/drawing/2014/main" val="2941602415"/>
                  </a:ext>
                </a:extLst>
              </a:tr>
              <a:tr h="494453">
                <a:tc>
                  <a:txBody>
                    <a:bodyPr/>
                    <a:lstStyle/>
                    <a:p>
                      <a:r>
                        <a:rPr lang="fi-FI" sz="2400" dirty="0"/>
                        <a:t>TVR 3</a:t>
                      </a:r>
                    </a:p>
                  </a:txBody>
                  <a:tcPr marL="121920" marR="121920" marT="60960" marB="60960"/>
                </a:tc>
                <a:tc>
                  <a:txBody>
                    <a:bodyPr/>
                    <a:lstStyle/>
                    <a:p>
                      <a:r>
                        <a:rPr lang="fi-FI" sz="2400" dirty="0"/>
                        <a:t>1177</a:t>
                      </a:r>
                    </a:p>
                  </a:txBody>
                  <a:tcPr marL="121920" marR="121920" marT="60960" marB="60960"/>
                </a:tc>
                <a:extLst>
                  <a:ext uri="{0D108BD9-81ED-4DB2-BD59-A6C34878D82A}">
                    <a16:rowId xmlns:a16="http://schemas.microsoft.com/office/drawing/2014/main" val="2503758244"/>
                  </a:ext>
                </a:extLst>
              </a:tr>
              <a:tr h="494453">
                <a:tc>
                  <a:txBody>
                    <a:bodyPr/>
                    <a:lstStyle/>
                    <a:p>
                      <a:r>
                        <a:rPr lang="fi-FI" sz="2400" dirty="0"/>
                        <a:t>TVR 4</a:t>
                      </a:r>
                    </a:p>
                  </a:txBody>
                  <a:tcPr marL="121920" marR="121920" marT="60960" marB="60960"/>
                </a:tc>
                <a:tc>
                  <a:txBody>
                    <a:bodyPr/>
                    <a:lstStyle/>
                    <a:p>
                      <a:r>
                        <a:rPr lang="fi-FI" sz="2400" dirty="0"/>
                        <a:t>1271</a:t>
                      </a:r>
                    </a:p>
                  </a:txBody>
                  <a:tcPr marL="121920" marR="121920" marT="60960" marB="60960"/>
                </a:tc>
                <a:extLst>
                  <a:ext uri="{0D108BD9-81ED-4DB2-BD59-A6C34878D82A}">
                    <a16:rowId xmlns:a16="http://schemas.microsoft.com/office/drawing/2014/main" val="3425703654"/>
                  </a:ext>
                </a:extLst>
              </a:tr>
              <a:tr h="494453">
                <a:tc>
                  <a:txBody>
                    <a:bodyPr/>
                    <a:lstStyle/>
                    <a:p>
                      <a:r>
                        <a:rPr lang="fi-FI" sz="2400" dirty="0"/>
                        <a:t>TVR 5</a:t>
                      </a:r>
                    </a:p>
                  </a:txBody>
                  <a:tcPr marL="121920" marR="121920" marT="60960" marB="60960"/>
                </a:tc>
                <a:tc>
                  <a:txBody>
                    <a:bodyPr/>
                    <a:lstStyle/>
                    <a:p>
                      <a:r>
                        <a:rPr lang="fi-FI" sz="2400" dirty="0"/>
                        <a:t>1372</a:t>
                      </a:r>
                    </a:p>
                  </a:txBody>
                  <a:tcPr marL="121920" marR="121920" marT="60960" marB="60960"/>
                </a:tc>
                <a:extLst>
                  <a:ext uri="{0D108BD9-81ED-4DB2-BD59-A6C34878D82A}">
                    <a16:rowId xmlns:a16="http://schemas.microsoft.com/office/drawing/2014/main" val="2132187992"/>
                  </a:ext>
                </a:extLst>
              </a:tr>
            </a:tbl>
          </a:graphicData>
        </a:graphic>
      </p:graphicFrame>
    </p:spTree>
    <p:extLst>
      <p:ext uri="{BB962C8B-B14F-4D97-AF65-F5344CB8AC3E}">
        <p14:creationId xmlns:p14="http://schemas.microsoft.com/office/powerpoint/2010/main" val="790155520"/>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B924BBDC-941A-45FF-BB6B-0924943FB0C4}"/>
              </a:ext>
            </a:extLst>
          </p:cNvPr>
          <p:cNvSpPr>
            <a:spLocks noGrp="1"/>
          </p:cNvSpPr>
          <p:nvPr>
            <p:ph type="body" sz="quarter" idx="22"/>
          </p:nvPr>
        </p:nvSpPr>
        <p:spPr/>
        <p:txBody>
          <a:bodyPr/>
          <a:lstStyle/>
          <a:p>
            <a:r>
              <a:rPr lang="fi-FI" dirty="0">
                <a:latin typeface="Verdana" panose="020B0604030504040204" pitchFamily="34" charset="0"/>
                <a:ea typeface="Verdana" panose="020B0604030504040204" pitchFamily="34" charset="0"/>
              </a:rPr>
              <a:t>1. Palkkaratkaisu</a:t>
            </a:r>
          </a:p>
        </p:txBody>
      </p:sp>
      <p:sp>
        <p:nvSpPr>
          <p:cNvPr id="4" name="Dian numeron paikkamerkki 3">
            <a:extLst>
              <a:ext uri="{FF2B5EF4-FFF2-40B4-BE49-F238E27FC236}">
                <a16:creationId xmlns:a16="http://schemas.microsoft.com/office/drawing/2014/main" id="{BCD15C08-51D0-484A-8632-5F075FF860EA}"/>
              </a:ext>
            </a:extLst>
          </p:cNvPr>
          <p:cNvSpPr>
            <a:spLocks noGrp="1"/>
          </p:cNvSpPr>
          <p:nvPr>
            <p:ph type="sldNum" sz="quarter" idx="4"/>
          </p:nvPr>
        </p:nvSpPr>
        <p:spPr/>
        <p:txBody>
          <a:bodyPr/>
          <a:lstStyle/>
          <a:p>
            <a:fld id="{50C76ADE-8D6B-40B7-AA7D-7503DB2F97EA}" type="slidenum">
              <a:rPr lang="fi-FI" smtClean="0"/>
              <a:pPr/>
              <a:t>2</a:t>
            </a:fld>
            <a:endParaRPr lang="fi-FI" dirty="0"/>
          </a:p>
        </p:txBody>
      </p:sp>
    </p:spTree>
    <p:extLst>
      <p:ext uri="{BB962C8B-B14F-4D97-AF65-F5344CB8AC3E}">
        <p14:creationId xmlns:p14="http://schemas.microsoft.com/office/powerpoint/2010/main" val="41755289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792C6A2-DD07-4FEC-A434-53A72C0B3B03}"/>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28EE0EDE-9C57-46F3-B185-CDB04586D4A4}"/>
              </a:ext>
            </a:extLst>
          </p:cNvPr>
          <p:cNvSpPr>
            <a:spLocks noGrp="1"/>
          </p:cNvSpPr>
          <p:nvPr>
            <p:ph idx="19"/>
          </p:nvPr>
        </p:nvSpPr>
        <p:spPr/>
        <p:txBody>
          <a:bodyPr/>
          <a:lstStyle/>
          <a:p>
            <a:pPr>
              <a:defRPr/>
            </a:pPr>
            <a:r>
              <a:rPr lang="fi-FI" sz="2400" kern="0" dirty="0">
                <a:latin typeface="Arial" pitchFamily="34" charset="0"/>
                <a:cs typeface="Arial" pitchFamily="34" charset="0"/>
              </a:rPr>
              <a:t>Erilliset lisät ovat 1.3.2020 alkaen seuraavat:</a:t>
            </a:r>
          </a:p>
          <a:p>
            <a:pPr lvl="1">
              <a:defRPr/>
            </a:pPr>
            <a:r>
              <a:rPr lang="fi-FI" sz="2133" kern="0" dirty="0">
                <a:latin typeface="Arial" pitchFamily="34" charset="0"/>
                <a:cs typeface="Arial" pitchFamily="34" charset="0"/>
              </a:rPr>
              <a:t>Vuorotyö, ilta- ja yötyö				</a:t>
            </a:r>
          </a:p>
          <a:p>
            <a:pPr lvl="2">
              <a:defRPr/>
            </a:pPr>
            <a:r>
              <a:rPr lang="fi-FI" sz="2133" kern="0" dirty="0">
                <a:latin typeface="Arial" pitchFamily="34" charset="0"/>
                <a:cs typeface="Arial" pitchFamily="34" charset="0"/>
              </a:rPr>
              <a:t>Iltavuoro (esim. klo 14-22)				121 senttiä/t</a:t>
            </a:r>
          </a:p>
          <a:p>
            <a:pPr lvl="2">
              <a:defRPr/>
            </a:pPr>
            <a:r>
              <a:rPr lang="fi-FI" sz="2133" kern="0" dirty="0">
                <a:latin typeface="Arial" pitchFamily="34" charset="0"/>
                <a:cs typeface="Arial" pitchFamily="34" charset="0"/>
              </a:rPr>
              <a:t>Yövuoro (esim. klo 22-6)				222 senttiä/t</a:t>
            </a:r>
          </a:p>
        </p:txBody>
      </p:sp>
      <p:sp>
        <p:nvSpPr>
          <p:cNvPr id="4" name="Tekstin paikkamerkki 3">
            <a:extLst>
              <a:ext uri="{FF2B5EF4-FFF2-40B4-BE49-F238E27FC236}">
                <a16:creationId xmlns:a16="http://schemas.microsoft.com/office/drawing/2014/main" id="{AC949C85-E17C-4E39-9F4F-167C8F9CFE68}"/>
              </a:ext>
            </a:extLst>
          </p:cNvPr>
          <p:cNvSpPr>
            <a:spLocks noGrp="1"/>
          </p:cNvSpPr>
          <p:nvPr>
            <p:ph type="body" sz="quarter" idx="20"/>
          </p:nvPr>
        </p:nvSpPr>
        <p:spPr/>
        <p:txBody>
          <a:bodyPr/>
          <a:lstStyle/>
          <a:p>
            <a:r>
              <a:rPr lang="fi-FI" dirty="0"/>
              <a:t>Erilliset lisät</a:t>
            </a:r>
          </a:p>
          <a:p>
            <a:endParaRPr lang="fi-FI" dirty="0"/>
          </a:p>
        </p:txBody>
      </p:sp>
      <p:sp>
        <p:nvSpPr>
          <p:cNvPr id="5" name="Dian numeron paikkamerkki 4">
            <a:extLst>
              <a:ext uri="{FF2B5EF4-FFF2-40B4-BE49-F238E27FC236}">
                <a16:creationId xmlns:a16="http://schemas.microsoft.com/office/drawing/2014/main" id="{3F364A3B-FC6D-4D82-8132-104669748724}"/>
              </a:ext>
            </a:extLst>
          </p:cNvPr>
          <p:cNvSpPr>
            <a:spLocks noGrp="1"/>
          </p:cNvSpPr>
          <p:nvPr>
            <p:ph type="sldNum" sz="quarter" idx="4"/>
          </p:nvPr>
        </p:nvSpPr>
        <p:spPr/>
        <p:txBody>
          <a:bodyPr/>
          <a:lstStyle/>
          <a:p>
            <a:fld id="{50C76ADE-8D6B-40B7-AA7D-7503DB2F97EA}" type="slidenum">
              <a:rPr lang="fi-FI" smtClean="0"/>
              <a:pPr/>
              <a:t>20</a:t>
            </a:fld>
            <a:endParaRPr lang="fi-FI" dirty="0"/>
          </a:p>
        </p:txBody>
      </p:sp>
    </p:spTree>
    <p:extLst>
      <p:ext uri="{BB962C8B-B14F-4D97-AF65-F5344CB8AC3E}">
        <p14:creationId xmlns:p14="http://schemas.microsoft.com/office/powerpoint/2010/main" val="354471223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792C6A2-DD07-4FEC-A434-53A72C0B3B03}"/>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28EE0EDE-9C57-46F3-B185-CDB04586D4A4}"/>
              </a:ext>
            </a:extLst>
          </p:cNvPr>
          <p:cNvSpPr>
            <a:spLocks noGrp="1"/>
          </p:cNvSpPr>
          <p:nvPr>
            <p:ph idx="19"/>
          </p:nvPr>
        </p:nvSpPr>
        <p:spPr/>
        <p:txBody>
          <a:bodyPr/>
          <a:lstStyle/>
          <a:p>
            <a:pPr>
              <a:defRPr/>
            </a:pPr>
            <a:r>
              <a:rPr lang="fi-FI" sz="2400" kern="0" dirty="0">
                <a:latin typeface="Arial" pitchFamily="34" charset="0"/>
                <a:cs typeface="Arial" pitchFamily="34" charset="0"/>
              </a:rPr>
              <a:t>Erilliset lisät ovat 1.2.2021 alkaen seuraavat:</a:t>
            </a:r>
          </a:p>
          <a:p>
            <a:pPr lvl="1">
              <a:defRPr/>
            </a:pPr>
            <a:r>
              <a:rPr lang="fi-FI" sz="2133" kern="0" dirty="0">
                <a:latin typeface="Arial" pitchFamily="34" charset="0"/>
                <a:cs typeface="Arial" pitchFamily="34" charset="0"/>
              </a:rPr>
              <a:t>Vuorotyö, ilta- ja yötyö				</a:t>
            </a:r>
          </a:p>
          <a:p>
            <a:pPr lvl="2">
              <a:defRPr/>
            </a:pPr>
            <a:r>
              <a:rPr lang="fi-FI" sz="2133" kern="0" dirty="0">
                <a:latin typeface="Arial" pitchFamily="34" charset="0"/>
                <a:cs typeface="Arial" pitchFamily="34" charset="0"/>
              </a:rPr>
              <a:t>Iltavuoro (esim. klo 14-22)				123 senttiä/t</a:t>
            </a:r>
          </a:p>
          <a:p>
            <a:pPr lvl="2">
              <a:defRPr/>
            </a:pPr>
            <a:r>
              <a:rPr lang="fi-FI" sz="2133" kern="0" dirty="0">
                <a:latin typeface="Arial" pitchFamily="34" charset="0"/>
                <a:cs typeface="Arial" pitchFamily="34" charset="0"/>
              </a:rPr>
              <a:t>Yövuoro (esim. klo 22-6)				226 senttiä/t</a:t>
            </a:r>
          </a:p>
        </p:txBody>
      </p:sp>
      <p:sp>
        <p:nvSpPr>
          <p:cNvPr id="4" name="Tekstin paikkamerkki 3">
            <a:extLst>
              <a:ext uri="{FF2B5EF4-FFF2-40B4-BE49-F238E27FC236}">
                <a16:creationId xmlns:a16="http://schemas.microsoft.com/office/drawing/2014/main" id="{AC949C85-E17C-4E39-9F4F-167C8F9CFE68}"/>
              </a:ext>
            </a:extLst>
          </p:cNvPr>
          <p:cNvSpPr>
            <a:spLocks noGrp="1"/>
          </p:cNvSpPr>
          <p:nvPr>
            <p:ph type="body" sz="quarter" idx="20"/>
          </p:nvPr>
        </p:nvSpPr>
        <p:spPr/>
        <p:txBody>
          <a:bodyPr/>
          <a:lstStyle/>
          <a:p>
            <a:r>
              <a:rPr lang="fi-FI" dirty="0"/>
              <a:t>Erilliset lisät</a:t>
            </a:r>
          </a:p>
          <a:p>
            <a:endParaRPr lang="fi-FI" dirty="0"/>
          </a:p>
        </p:txBody>
      </p:sp>
      <p:sp>
        <p:nvSpPr>
          <p:cNvPr id="5" name="Dian numeron paikkamerkki 4">
            <a:extLst>
              <a:ext uri="{FF2B5EF4-FFF2-40B4-BE49-F238E27FC236}">
                <a16:creationId xmlns:a16="http://schemas.microsoft.com/office/drawing/2014/main" id="{77FA0718-C38E-4DC0-844E-15FFB01BA930}"/>
              </a:ext>
            </a:extLst>
          </p:cNvPr>
          <p:cNvSpPr>
            <a:spLocks noGrp="1"/>
          </p:cNvSpPr>
          <p:nvPr>
            <p:ph type="sldNum" sz="quarter" idx="4"/>
          </p:nvPr>
        </p:nvSpPr>
        <p:spPr/>
        <p:txBody>
          <a:bodyPr/>
          <a:lstStyle/>
          <a:p>
            <a:fld id="{50C76ADE-8D6B-40B7-AA7D-7503DB2F97EA}" type="slidenum">
              <a:rPr lang="fi-FI" smtClean="0"/>
              <a:pPr/>
              <a:t>21</a:t>
            </a:fld>
            <a:endParaRPr lang="fi-FI" dirty="0"/>
          </a:p>
        </p:txBody>
      </p:sp>
    </p:spTree>
    <p:extLst>
      <p:ext uri="{BB962C8B-B14F-4D97-AF65-F5344CB8AC3E}">
        <p14:creationId xmlns:p14="http://schemas.microsoft.com/office/powerpoint/2010/main" val="3727480582"/>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2F8862B3-BC44-425A-8FF1-16744900DCFA}"/>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05EA3A4F-52E8-40E1-A174-621696C0F42B}"/>
              </a:ext>
            </a:extLst>
          </p:cNvPr>
          <p:cNvSpPr>
            <a:spLocks noGrp="1"/>
          </p:cNvSpPr>
          <p:nvPr>
            <p:ph idx="19"/>
          </p:nvPr>
        </p:nvSpPr>
        <p:spPr/>
        <p:txBody>
          <a:bodyPr/>
          <a:lstStyle/>
          <a:p>
            <a:pPr>
              <a:defRPr/>
            </a:pPr>
            <a:r>
              <a:rPr lang="fi-FI" kern="0" dirty="0">
                <a:latin typeface="Arial" pitchFamily="34" charset="0"/>
                <a:cs typeface="Arial" pitchFamily="34" charset="0"/>
              </a:rPr>
              <a:t>Keskituntiansiota korotetaan työntekijän palkankorotuksen verran palkantarkistusta seuraavan keskituntiansion käyttöajanjakson alusta lukien.</a:t>
            </a:r>
          </a:p>
          <a:p>
            <a:pPr>
              <a:defRPr/>
            </a:pPr>
            <a:r>
              <a:rPr lang="fi-FI" kern="0" dirty="0">
                <a:latin typeface="Arial" pitchFamily="34" charset="0"/>
                <a:cs typeface="Arial" pitchFamily="34" charset="0"/>
              </a:rPr>
              <a:t>Pääluottamusmiehen ja työsuojeluvaltuutetun kuukausikorvauksia korotetaan 1.3.2020 alkaen 1,3 prosenttia ja 1.2.2021 alkaen 2,0 prosenttia.</a:t>
            </a:r>
          </a:p>
          <a:p>
            <a:pPr marL="28799" indent="0">
              <a:buNone/>
            </a:pPr>
            <a:endParaRPr lang="fi-FI" dirty="0"/>
          </a:p>
        </p:txBody>
      </p:sp>
      <p:sp>
        <p:nvSpPr>
          <p:cNvPr id="4" name="Tekstin paikkamerkki 3">
            <a:extLst>
              <a:ext uri="{FF2B5EF4-FFF2-40B4-BE49-F238E27FC236}">
                <a16:creationId xmlns:a16="http://schemas.microsoft.com/office/drawing/2014/main" id="{6D0B74B7-39E6-49CC-B084-8F63910860AB}"/>
              </a:ext>
            </a:extLst>
          </p:cNvPr>
          <p:cNvSpPr>
            <a:spLocks noGrp="1"/>
          </p:cNvSpPr>
          <p:nvPr>
            <p:ph type="body" sz="quarter" idx="20"/>
          </p:nvPr>
        </p:nvSpPr>
        <p:spPr/>
        <p:txBody>
          <a:bodyPr/>
          <a:lstStyle/>
          <a:p>
            <a:r>
              <a:rPr lang="fi-FI" dirty="0"/>
              <a:t>Keskituntiansio ja kuukausikorvaukset</a:t>
            </a:r>
          </a:p>
        </p:txBody>
      </p:sp>
      <p:sp>
        <p:nvSpPr>
          <p:cNvPr id="5" name="Dian numeron paikkamerkki 4">
            <a:extLst>
              <a:ext uri="{FF2B5EF4-FFF2-40B4-BE49-F238E27FC236}">
                <a16:creationId xmlns:a16="http://schemas.microsoft.com/office/drawing/2014/main" id="{3EF7F3E7-4BDA-4AF1-89AD-5BA575F1265B}"/>
              </a:ext>
            </a:extLst>
          </p:cNvPr>
          <p:cNvSpPr>
            <a:spLocks noGrp="1"/>
          </p:cNvSpPr>
          <p:nvPr>
            <p:ph type="sldNum" sz="quarter" idx="4"/>
          </p:nvPr>
        </p:nvSpPr>
        <p:spPr/>
        <p:txBody>
          <a:bodyPr/>
          <a:lstStyle/>
          <a:p>
            <a:fld id="{50C76ADE-8D6B-40B7-AA7D-7503DB2F97EA}" type="slidenum">
              <a:rPr lang="fi-FI" smtClean="0"/>
              <a:pPr/>
              <a:t>22</a:t>
            </a:fld>
            <a:endParaRPr lang="fi-FI" dirty="0"/>
          </a:p>
        </p:txBody>
      </p:sp>
    </p:spTree>
    <p:extLst>
      <p:ext uri="{BB962C8B-B14F-4D97-AF65-F5344CB8AC3E}">
        <p14:creationId xmlns:p14="http://schemas.microsoft.com/office/powerpoint/2010/main" val="2256405391"/>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19AF0169-2790-4606-BE6C-1FE6E34E1433}"/>
              </a:ext>
            </a:extLst>
          </p:cNvPr>
          <p:cNvSpPr>
            <a:spLocks noGrp="1"/>
          </p:cNvSpPr>
          <p:nvPr>
            <p:ph type="body" sz="quarter" idx="18"/>
          </p:nvPr>
        </p:nvSpPr>
        <p:spPr/>
        <p:txBody>
          <a:bodyPr/>
          <a:lstStyle/>
          <a:p>
            <a:endParaRPr lang="fi-FI"/>
          </a:p>
        </p:txBody>
      </p:sp>
      <p:sp>
        <p:nvSpPr>
          <p:cNvPr id="7" name="Tekstin paikkamerkki 6">
            <a:extLst>
              <a:ext uri="{FF2B5EF4-FFF2-40B4-BE49-F238E27FC236}">
                <a16:creationId xmlns:a16="http://schemas.microsoft.com/office/drawing/2014/main" id="{42CB6F30-E975-4466-96CA-BB944F07361E}"/>
              </a:ext>
            </a:extLst>
          </p:cNvPr>
          <p:cNvSpPr>
            <a:spLocks noGrp="1"/>
          </p:cNvSpPr>
          <p:nvPr>
            <p:ph type="body" sz="quarter" idx="20"/>
          </p:nvPr>
        </p:nvSpPr>
        <p:spPr>
          <a:xfrm>
            <a:off x="1391477" y="2276873"/>
            <a:ext cx="9561600" cy="489577"/>
          </a:xfrm>
        </p:spPr>
        <p:txBody>
          <a:bodyPr/>
          <a:lstStyle/>
          <a:p>
            <a:r>
              <a:rPr lang="fi-FI" dirty="0"/>
              <a:t>2. Sovitut tekstimuutokset ja kokeilut</a:t>
            </a:r>
          </a:p>
        </p:txBody>
      </p:sp>
      <p:sp>
        <p:nvSpPr>
          <p:cNvPr id="2" name="Dian numeron paikkamerkki 1">
            <a:extLst>
              <a:ext uri="{FF2B5EF4-FFF2-40B4-BE49-F238E27FC236}">
                <a16:creationId xmlns:a16="http://schemas.microsoft.com/office/drawing/2014/main" id="{CAB38F22-D08A-446E-A5E4-3DBEB53C63CB}"/>
              </a:ext>
            </a:extLst>
          </p:cNvPr>
          <p:cNvSpPr>
            <a:spLocks noGrp="1"/>
          </p:cNvSpPr>
          <p:nvPr>
            <p:ph type="sldNum" sz="quarter" idx="4"/>
          </p:nvPr>
        </p:nvSpPr>
        <p:spPr/>
        <p:txBody>
          <a:bodyPr/>
          <a:lstStyle/>
          <a:p>
            <a:fld id="{50C76ADE-8D6B-40B7-AA7D-7503DB2F97EA}" type="slidenum">
              <a:rPr lang="fi-FI" smtClean="0"/>
              <a:pPr/>
              <a:t>23</a:t>
            </a:fld>
            <a:endParaRPr lang="fi-FI" dirty="0"/>
          </a:p>
        </p:txBody>
      </p:sp>
    </p:spTree>
    <p:extLst>
      <p:ext uri="{BB962C8B-B14F-4D97-AF65-F5344CB8AC3E}">
        <p14:creationId xmlns:p14="http://schemas.microsoft.com/office/powerpoint/2010/main" val="192869027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700809"/>
            <a:ext cx="9561600" cy="3859127"/>
          </a:xfrm>
        </p:spPr>
        <p:txBody>
          <a:bodyPr>
            <a:normAutofit fontScale="62500" lnSpcReduction="20000"/>
          </a:bodyPr>
          <a:lstStyle/>
          <a:p>
            <a:r>
              <a:rPr lang="fi-FI" sz="3467" dirty="0"/>
              <a:t>Liitot käynnistivät kokeilun paikallisen palkkausjärjestelmän käyttöönotosta</a:t>
            </a:r>
          </a:p>
          <a:p>
            <a:r>
              <a:rPr lang="fi-FI" sz="3467" dirty="0"/>
              <a:t>Paikallisesti sopien voidaan sopia työehtosopimuksesta poikkeava palkkausjärjestelmä.</a:t>
            </a:r>
          </a:p>
          <a:p>
            <a:r>
              <a:rPr lang="fi-FI" sz="3467" dirty="0"/>
              <a:t>Paikallisesti sovitun palkkausjärjestelmän mukaan määräytyvän palkan tulee olla vähintään TVR1 + 3 %</a:t>
            </a:r>
          </a:p>
          <a:p>
            <a:r>
              <a:rPr lang="fi-FI" sz="3467" dirty="0"/>
              <a:t>Paikallinen sopimus tehdään työnantajan ja pääluottamusmiehen välillä kirjallisesti</a:t>
            </a:r>
          </a:p>
          <a:p>
            <a:r>
              <a:rPr lang="fi-FI" sz="3467" dirty="0"/>
              <a:t>Irtisanottaessa paikallinen palkkausjärjestelmä palataan työehtosopimuksen mukaiseen palkkausjärjestelmään.</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430400" y="1019210"/>
            <a:ext cx="9561600" cy="489577"/>
          </a:xfrm>
        </p:spPr>
        <p:txBody>
          <a:bodyPr>
            <a:noAutofit/>
          </a:bodyPr>
          <a:lstStyle/>
          <a:p>
            <a:r>
              <a:rPr lang="fi-FI" sz="2667" dirty="0"/>
              <a:t> Paikallisesti sovittu palkkausjärjestelmä</a:t>
            </a:r>
          </a:p>
        </p:txBody>
      </p:sp>
      <p:sp>
        <p:nvSpPr>
          <p:cNvPr id="2" name="Dian numeron paikkamerkki 1">
            <a:extLst>
              <a:ext uri="{FF2B5EF4-FFF2-40B4-BE49-F238E27FC236}">
                <a16:creationId xmlns:a16="http://schemas.microsoft.com/office/drawing/2014/main" id="{7F03807E-9375-4FCC-A29F-BA88836ABAB3}"/>
              </a:ext>
            </a:extLst>
          </p:cNvPr>
          <p:cNvSpPr>
            <a:spLocks noGrp="1"/>
          </p:cNvSpPr>
          <p:nvPr>
            <p:ph type="sldNum" sz="quarter" idx="4"/>
          </p:nvPr>
        </p:nvSpPr>
        <p:spPr/>
        <p:txBody>
          <a:bodyPr/>
          <a:lstStyle/>
          <a:p>
            <a:fld id="{50C76ADE-8D6B-40B7-AA7D-7503DB2F97EA}" type="slidenum">
              <a:rPr lang="fi-FI" smtClean="0"/>
              <a:pPr/>
              <a:t>24</a:t>
            </a:fld>
            <a:endParaRPr lang="fi-FI" dirty="0"/>
          </a:p>
        </p:txBody>
      </p:sp>
    </p:spTree>
    <p:extLst>
      <p:ext uri="{BB962C8B-B14F-4D97-AF65-F5344CB8AC3E}">
        <p14:creationId xmlns:p14="http://schemas.microsoft.com/office/powerpoint/2010/main" val="3917831451"/>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B6E05CE9-9D63-45D4-B895-C192F0173854}"/>
              </a:ext>
            </a:extLst>
          </p:cNvPr>
          <p:cNvSpPr>
            <a:spLocks noGrp="1"/>
          </p:cNvSpPr>
          <p:nvPr>
            <p:ph type="body" sz="quarter" idx="22"/>
          </p:nvPr>
        </p:nvSpPr>
        <p:spPr/>
        <p:txBody>
          <a:bodyPr/>
          <a:lstStyle/>
          <a:p>
            <a:endParaRPr lang="fi-FI"/>
          </a:p>
        </p:txBody>
      </p:sp>
      <p:sp>
        <p:nvSpPr>
          <p:cNvPr id="3" name="Dian numeron paikkamerkki 2">
            <a:extLst>
              <a:ext uri="{FF2B5EF4-FFF2-40B4-BE49-F238E27FC236}">
                <a16:creationId xmlns:a16="http://schemas.microsoft.com/office/drawing/2014/main" id="{224528BF-2127-4045-BF3C-06B161F1AB0F}"/>
              </a:ext>
            </a:extLst>
          </p:cNvPr>
          <p:cNvSpPr>
            <a:spLocks noGrp="1"/>
          </p:cNvSpPr>
          <p:nvPr>
            <p:ph type="sldNum" sz="quarter" idx="4"/>
          </p:nvPr>
        </p:nvSpPr>
        <p:spPr/>
        <p:txBody>
          <a:bodyPr/>
          <a:lstStyle/>
          <a:p>
            <a:fld id="{50C76ADE-8D6B-40B7-AA7D-7503DB2F97EA}" type="slidenum">
              <a:rPr lang="fi-FI" smtClean="0"/>
              <a:pPr/>
              <a:t>25</a:t>
            </a:fld>
            <a:endParaRPr lang="fi-FI" dirty="0"/>
          </a:p>
        </p:txBody>
      </p:sp>
      <p:sp>
        <p:nvSpPr>
          <p:cNvPr id="4" name="Tekstiruutu 3">
            <a:extLst>
              <a:ext uri="{FF2B5EF4-FFF2-40B4-BE49-F238E27FC236}">
                <a16:creationId xmlns:a16="http://schemas.microsoft.com/office/drawing/2014/main" id="{F1F88A10-3222-44FE-A975-D219DEB5DF54}"/>
              </a:ext>
            </a:extLst>
          </p:cNvPr>
          <p:cNvSpPr txBox="1"/>
          <p:nvPr/>
        </p:nvSpPr>
        <p:spPr>
          <a:xfrm>
            <a:off x="1391477" y="1124745"/>
            <a:ext cx="9505056" cy="507371"/>
          </a:xfrm>
          <a:prstGeom prst="rect">
            <a:avLst/>
          </a:prstGeom>
          <a:noFill/>
        </p:spPr>
        <p:txBody>
          <a:bodyPr wrap="square" lIns="48000" tIns="48000" rIns="48000" bIns="48000" rtlCol="0">
            <a:spAutoFit/>
          </a:bodyPr>
          <a:lstStyle/>
          <a:p>
            <a:r>
              <a:rPr lang="fi-FI" sz="2667" b="1" spc="-53" dirty="0"/>
              <a:t>Työajan tasaaminen päivä- ja kaksivuorotyössä</a:t>
            </a:r>
          </a:p>
        </p:txBody>
      </p:sp>
      <p:sp>
        <p:nvSpPr>
          <p:cNvPr id="5" name="Tekstiruutu 4">
            <a:extLst>
              <a:ext uri="{FF2B5EF4-FFF2-40B4-BE49-F238E27FC236}">
                <a16:creationId xmlns:a16="http://schemas.microsoft.com/office/drawing/2014/main" id="{274BBC5B-F146-4E10-81FE-FE795F6C371C}"/>
              </a:ext>
            </a:extLst>
          </p:cNvPr>
          <p:cNvSpPr txBox="1"/>
          <p:nvPr/>
        </p:nvSpPr>
        <p:spPr>
          <a:xfrm>
            <a:off x="1487488" y="1788300"/>
            <a:ext cx="9985109" cy="3707478"/>
          </a:xfrm>
          <a:prstGeom prst="rect">
            <a:avLst/>
          </a:prstGeom>
          <a:noFill/>
        </p:spPr>
        <p:txBody>
          <a:bodyPr wrap="square" lIns="48000" tIns="48000" rIns="48000" bIns="48000" rtlCol="0">
            <a:spAutoFit/>
          </a:bodyPr>
          <a:lstStyle/>
          <a:p>
            <a:pPr marL="380990" indent="-380990">
              <a:buFont typeface="Arial" panose="020B0604020202020204" pitchFamily="34" charset="0"/>
              <a:buChar char="•"/>
            </a:pPr>
            <a:r>
              <a:rPr lang="fi-FI" sz="2133" dirty="0"/>
              <a:t>Työnantajalla on oikeus siirtää edellisen vuoden tasaamisvapaat seuraavan vuoden maaliskuun loppuun mennessä pidettäväksi. Yhdessä työntekijän kanssa sovittaessa tasaamisvapaat voidaan siirtää seuraavan vuoden loppuun mennessä pidettäväksi.</a:t>
            </a:r>
          </a:p>
          <a:p>
            <a:endParaRPr lang="fi-FI" sz="2133" dirty="0"/>
          </a:p>
          <a:p>
            <a:pPr marL="380990" indent="-380990">
              <a:buFont typeface="Arial" panose="020B0604020202020204" pitchFamily="34" charset="0"/>
              <a:buChar char="•"/>
            </a:pPr>
            <a:r>
              <a:rPr lang="fi-FI" sz="2133" dirty="0"/>
              <a:t>Siirtää voidaan sellainen tasaamisvapaa, josta tasaamislisää ei ole maksettu. Siirretyn tasaamisvapaan osalta tasaamislisä maksetaan vapaan pitämisen yhteydessä. </a:t>
            </a:r>
          </a:p>
          <a:p>
            <a:endParaRPr lang="fi-FI" sz="2133" dirty="0"/>
          </a:p>
          <a:p>
            <a:pPr marL="380990" indent="-380990">
              <a:buFont typeface="Arial" panose="020B0604020202020204" pitchFamily="34" charset="0"/>
              <a:buChar char="•"/>
            </a:pPr>
            <a:r>
              <a:rPr lang="fi-FI" sz="2133" dirty="0"/>
              <a:t>Jos halutaan jatkossa maksaa tasaamisvapaat joka tilin yhteydessä, siitä täytyy paikallisesti erikseen sopia. Työehtosopimuksen uuden kirjauksen mukaisesti tasaamisvapaat maksetaan sillä palkanmaksukaudella, jolloin tasaamisvapaat pidetään.</a:t>
            </a:r>
          </a:p>
        </p:txBody>
      </p:sp>
    </p:spTree>
    <p:extLst>
      <p:ext uri="{BB962C8B-B14F-4D97-AF65-F5344CB8AC3E}">
        <p14:creationId xmlns:p14="http://schemas.microsoft.com/office/powerpoint/2010/main" val="41499736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481587"/>
            <a:ext cx="9561600" cy="4272344"/>
          </a:xfrm>
        </p:spPr>
        <p:txBody>
          <a:bodyPr>
            <a:normAutofit fontScale="62500" lnSpcReduction="20000"/>
          </a:bodyPr>
          <a:lstStyle/>
          <a:p>
            <a:r>
              <a:rPr lang="fi-FI" sz="3467" dirty="0"/>
              <a:t>TES 8 § (säännöllinen työaika) mukaisista määräyksistä voidaan poiketa paikallisesti sopien.</a:t>
            </a:r>
          </a:p>
          <a:p>
            <a:pPr lvl="1"/>
            <a:r>
              <a:rPr lang="fi-FI" sz="2933" dirty="0"/>
              <a:t>koskee vain päivä- ja kaksivuorotyötä.</a:t>
            </a:r>
          </a:p>
          <a:p>
            <a:pPr lvl="1"/>
            <a:r>
              <a:rPr lang="fi-FI" sz="2933" dirty="0"/>
              <a:t>sopimuksella ei voida poiketa työaikalain pakottavista määräyksistä.</a:t>
            </a:r>
          </a:p>
          <a:p>
            <a:r>
              <a:rPr lang="fi-FI" sz="3467" dirty="0"/>
              <a:t>Sopiminen kaksivaiheista</a:t>
            </a:r>
          </a:p>
          <a:p>
            <a:pPr lvl="1"/>
            <a:r>
              <a:rPr lang="fi-FI" sz="2933" dirty="0"/>
              <a:t>työnantajan ja pääluottamusmiehen välillä voidaan sopia ensin kehyssopimus.</a:t>
            </a:r>
          </a:p>
          <a:p>
            <a:pPr lvl="1"/>
            <a:r>
              <a:rPr lang="fi-FI" sz="2933" dirty="0"/>
              <a:t>työntekijä voi tämän jälkeen halutessaan sopia esimiehensä kanssa kehyssopimuksen toteuttamisesta. </a:t>
            </a:r>
          </a:p>
          <a:p>
            <a:r>
              <a:rPr lang="fi-FI" sz="3467" dirty="0"/>
              <a:t>Kokeiluun perustuvien sopimusten keskeisestä sisällöstä on annettava tieto liittojen työryhmälle ennen sopimuksen käyttöönottoa.</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430400" y="856905"/>
            <a:ext cx="9561600" cy="489577"/>
          </a:xfrm>
        </p:spPr>
        <p:txBody>
          <a:bodyPr>
            <a:noAutofit/>
          </a:bodyPr>
          <a:lstStyle/>
          <a:p>
            <a:r>
              <a:rPr lang="fi-FI" sz="2667" dirty="0"/>
              <a:t>Työaikakokeilu</a:t>
            </a:r>
          </a:p>
        </p:txBody>
      </p:sp>
      <p:sp>
        <p:nvSpPr>
          <p:cNvPr id="2" name="Dian numeron paikkamerkki 1">
            <a:extLst>
              <a:ext uri="{FF2B5EF4-FFF2-40B4-BE49-F238E27FC236}">
                <a16:creationId xmlns:a16="http://schemas.microsoft.com/office/drawing/2014/main" id="{C66C8CE5-2597-4A94-B9F7-3EEF890EF172}"/>
              </a:ext>
            </a:extLst>
          </p:cNvPr>
          <p:cNvSpPr>
            <a:spLocks noGrp="1"/>
          </p:cNvSpPr>
          <p:nvPr>
            <p:ph type="sldNum" sz="quarter" idx="4"/>
          </p:nvPr>
        </p:nvSpPr>
        <p:spPr/>
        <p:txBody>
          <a:bodyPr/>
          <a:lstStyle/>
          <a:p>
            <a:fld id="{50C76ADE-8D6B-40B7-AA7D-7503DB2F97EA}" type="slidenum">
              <a:rPr lang="fi-FI" smtClean="0"/>
              <a:pPr/>
              <a:t>26</a:t>
            </a:fld>
            <a:endParaRPr lang="fi-FI" dirty="0"/>
          </a:p>
        </p:txBody>
      </p:sp>
    </p:spTree>
    <p:extLst>
      <p:ext uri="{BB962C8B-B14F-4D97-AF65-F5344CB8AC3E}">
        <p14:creationId xmlns:p14="http://schemas.microsoft.com/office/powerpoint/2010/main" val="697445139"/>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481587"/>
            <a:ext cx="9561600" cy="4272344"/>
          </a:xfrm>
        </p:spPr>
        <p:txBody>
          <a:bodyPr>
            <a:normAutofit fontScale="62500" lnSpcReduction="20000"/>
          </a:bodyPr>
          <a:lstStyle/>
          <a:p>
            <a:r>
              <a:rPr lang="fi-FI" sz="2933" dirty="0"/>
              <a:t>Kokeiluun perustuvat sopimukset on tehtävä 30.11.2021 mennessä, niiden toteuttaminen voi jatkua vuoden 2023 loppuun saakka.</a:t>
            </a:r>
          </a:p>
          <a:p>
            <a:r>
              <a:rPr lang="fi-FI" sz="2933" dirty="0"/>
              <a:t>Sopimalla on mm. mahdollista lisätä (tai vähentää) säännöllistä työaikaa vuositasolla työaikalain sallimaan keskimääräiseen enimmäismäärään, eli 40 viikkotuntiin saakka (n. 172 tuntia vuodessa).</a:t>
            </a:r>
          </a:p>
          <a:p>
            <a:pPr lvl="1"/>
            <a:r>
              <a:rPr lang="fi-FI" sz="2933" dirty="0"/>
              <a:t>Sopia voidaan esimerkiksi: </a:t>
            </a:r>
          </a:p>
          <a:p>
            <a:pPr lvl="2"/>
            <a:r>
              <a:rPr lang="fi-FI" sz="2533" dirty="0"/>
              <a:t>työtuntijärjestelmän mukaisten vapaapäivien muuttamisesta säännölliseksi työajaksi</a:t>
            </a:r>
          </a:p>
          <a:p>
            <a:pPr lvl="2"/>
            <a:r>
              <a:rPr lang="fi-FI" sz="2533" dirty="0"/>
              <a:t>säännöllisen vuorokautisen tai viikoittaisen työajan enimmäismäärästä ilman velvoitetta tasoittaa työaikaa </a:t>
            </a:r>
          </a:p>
          <a:p>
            <a:pPr lvl="2"/>
            <a:r>
              <a:rPr lang="fi-FI" sz="2533" dirty="0"/>
              <a:t>tasaamisvapaan (</a:t>
            </a:r>
            <a:r>
              <a:rPr lang="fi-FI" sz="2533" dirty="0" err="1"/>
              <a:t>pekkasten</a:t>
            </a:r>
            <a:r>
              <a:rPr lang="fi-FI" sz="2533" dirty="0"/>
              <a:t>) määrästä tai niiden siirtämiskäytännöistä.</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430400" y="856905"/>
            <a:ext cx="9561600" cy="489577"/>
          </a:xfrm>
        </p:spPr>
        <p:txBody>
          <a:bodyPr>
            <a:noAutofit/>
          </a:bodyPr>
          <a:lstStyle/>
          <a:p>
            <a:r>
              <a:rPr lang="fi-FI" sz="2667" dirty="0"/>
              <a:t>Työaikakokeilu</a:t>
            </a:r>
          </a:p>
        </p:txBody>
      </p:sp>
      <p:sp>
        <p:nvSpPr>
          <p:cNvPr id="2" name="Dian numeron paikkamerkki 1">
            <a:extLst>
              <a:ext uri="{FF2B5EF4-FFF2-40B4-BE49-F238E27FC236}">
                <a16:creationId xmlns:a16="http://schemas.microsoft.com/office/drawing/2014/main" id="{E029E0CE-4C45-4F09-A4B0-421D58963E5F}"/>
              </a:ext>
            </a:extLst>
          </p:cNvPr>
          <p:cNvSpPr>
            <a:spLocks noGrp="1"/>
          </p:cNvSpPr>
          <p:nvPr>
            <p:ph type="sldNum" sz="quarter" idx="4"/>
          </p:nvPr>
        </p:nvSpPr>
        <p:spPr/>
        <p:txBody>
          <a:bodyPr/>
          <a:lstStyle/>
          <a:p>
            <a:fld id="{50C76ADE-8D6B-40B7-AA7D-7503DB2F97EA}" type="slidenum">
              <a:rPr lang="fi-FI" smtClean="0"/>
              <a:pPr/>
              <a:t>27</a:t>
            </a:fld>
            <a:endParaRPr lang="fi-FI" dirty="0"/>
          </a:p>
        </p:txBody>
      </p:sp>
    </p:spTree>
    <p:extLst>
      <p:ext uri="{BB962C8B-B14F-4D97-AF65-F5344CB8AC3E}">
        <p14:creationId xmlns:p14="http://schemas.microsoft.com/office/powerpoint/2010/main" val="402107175"/>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29534D3D-5D80-4E93-8B69-ACF0EAB85A94}"/>
              </a:ext>
            </a:extLst>
          </p:cNvPr>
          <p:cNvSpPr>
            <a:spLocks noGrp="1"/>
          </p:cNvSpPr>
          <p:nvPr>
            <p:ph type="body" sz="quarter" idx="22"/>
          </p:nvPr>
        </p:nvSpPr>
        <p:spPr/>
        <p:txBody>
          <a:bodyPr/>
          <a:lstStyle/>
          <a:p>
            <a:endParaRPr lang="fi-FI"/>
          </a:p>
        </p:txBody>
      </p:sp>
      <p:sp>
        <p:nvSpPr>
          <p:cNvPr id="3" name="Dian numeron paikkamerkki 2">
            <a:extLst>
              <a:ext uri="{FF2B5EF4-FFF2-40B4-BE49-F238E27FC236}">
                <a16:creationId xmlns:a16="http://schemas.microsoft.com/office/drawing/2014/main" id="{D725595A-78AF-4917-A82D-4DC81D8D4F1D}"/>
              </a:ext>
            </a:extLst>
          </p:cNvPr>
          <p:cNvSpPr>
            <a:spLocks noGrp="1"/>
          </p:cNvSpPr>
          <p:nvPr>
            <p:ph type="sldNum" sz="quarter" idx="4"/>
          </p:nvPr>
        </p:nvSpPr>
        <p:spPr/>
        <p:txBody>
          <a:bodyPr/>
          <a:lstStyle/>
          <a:p>
            <a:fld id="{50C76ADE-8D6B-40B7-AA7D-7503DB2F97EA}" type="slidenum">
              <a:rPr lang="fi-FI" smtClean="0"/>
              <a:pPr/>
              <a:t>28</a:t>
            </a:fld>
            <a:endParaRPr lang="fi-FI" dirty="0"/>
          </a:p>
        </p:txBody>
      </p:sp>
      <p:sp>
        <p:nvSpPr>
          <p:cNvPr id="4" name="Tekstiruutu 3">
            <a:extLst>
              <a:ext uri="{FF2B5EF4-FFF2-40B4-BE49-F238E27FC236}">
                <a16:creationId xmlns:a16="http://schemas.microsoft.com/office/drawing/2014/main" id="{F7FFABFF-31BD-431E-BE03-962DC6228246}"/>
              </a:ext>
            </a:extLst>
          </p:cNvPr>
          <p:cNvSpPr txBox="1"/>
          <p:nvPr/>
        </p:nvSpPr>
        <p:spPr>
          <a:xfrm>
            <a:off x="1391477" y="1630511"/>
            <a:ext cx="9505056" cy="507371"/>
          </a:xfrm>
          <a:prstGeom prst="rect">
            <a:avLst/>
          </a:prstGeom>
          <a:noFill/>
        </p:spPr>
        <p:txBody>
          <a:bodyPr wrap="square" lIns="48000" tIns="48000" rIns="48000" bIns="48000" rtlCol="0">
            <a:spAutoFit/>
          </a:bodyPr>
          <a:lstStyle/>
          <a:p>
            <a:r>
              <a:rPr lang="fi-FI" sz="2667" b="1" dirty="0"/>
              <a:t>Säännöllisen työajan siirtäminen arkipyhälle</a:t>
            </a:r>
          </a:p>
        </p:txBody>
      </p:sp>
      <p:sp>
        <p:nvSpPr>
          <p:cNvPr id="5" name="Tekstiruutu 4">
            <a:extLst>
              <a:ext uri="{FF2B5EF4-FFF2-40B4-BE49-F238E27FC236}">
                <a16:creationId xmlns:a16="http://schemas.microsoft.com/office/drawing/2014/main" id="{C2081FBC-3330-4FA5-A08C-7DC3C9312991}"/>
              </a:ext>
            </a:extLst>
          </p:cNvPr>
          <p:cNvSpPr txBox="1"/>
          <p:nvPr/>
        </p:nvSpPr>
        <p:spPr>
          <a:xfrm rot="10800000" flipH="1" flipV="1">
            <a:off x="1279717" y="2735805"/>
            <a:ext cx="10080107" cy="1984314"/>
          </a:xfrm>
          <a:prstGeom prst="rect">
            <a:avLst/>
          </a:prstGeom>
          <a:noFill/>
        </p:spPr>
        <p:txBody>
          <a:bodyPr wrap="square" lIns="48000" tIns="48000" rIns="48000" bIns="48000" rtlCol="0">
            <a:spAutoFit/>
          </a:bodyPr>
          <a:lstStyle/>
          <a:p>
            <a:pPr marL="380990" indent="-380990">
              <a:buFont typeface="Arial" panose="020B0604020202020204" pitchFamily="34" charset="0"/>
              <a:buChar char="•"/>
            </a:pPr>
            <a:r>
              <a:rPr lang="fi-FI" sz="2133" dirty="0"/>
              <a:t>Pääluottamusmiehen kanssa voidaan sopia sunnuntaityökorotuksen maksamisesta tai sen suuruudesta tiistaiksi, keskiviikoksi tai torstaiksi osuvan juhlapäivän (uudenvuodenpäivä, loppiainen, vappu, helatorstai, joulupäivä, tapaninpäivä) osalta. Tämä mahdollistaa säännöllisen työajan siirron kustannusneutraalisti työtuntijärjestelmän mukaiselle vapaapäivälle.                                                                      </a:t>
            </a:r>
            <a:r>
              <a:rPr lang="fi-FI" sz="1600" dirty="0"/>
              <a:t>(9§ Ylityö, sunnuntaityö ja viikkovapaan aikana tehty työ Mom.9.)</a:t>
            </a:r>
          </a:p>
        </p:txBody>
      </p:sp>
    </p:spTree>
    <p:extLst>
      <p:ext uri="{BB962C8B-B14F-4D97-AF65-F5344CB8AC3E}">
        <p14:creationId xmlns:p14="http://schemas.microsoft.com/office/powerpoint/2010/main" val="1291778252"/>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199456" y="1860027"/>
            <a:ext cx="9561600" cy="3859127"/>
          </a:xfrm>
        </p:spPr>
        <p:txBody>
          <a:bodyPr/>
          <a:lstStyle/>
          <a:p>
            <a:r>
              <a:rPr lang="fi-FI" dirty="0"/>
              <a:t>Viikoittaisen vapaa-ajan (aiemmin ”viikkovapaa”, nyt ”viikkolepo”) määräykset ja tulkinnat säilyvät ennallaan</a:t>
            </a:r>
          </a:p>
          <a:p>
            <a:pPr lvl="1"/>
            <a:r>
              <a:rPr lang="fi-FI" dirty="0"/>
              <a:t>Viikkolevon (35 tuntia yhdenjaksoista vapaata) toteutuminen tarkastellaan pääsääntöisesti kalenteriviikon aikana. Viikkolepo voi toteutua kahden viikon vaihteeseen sijoittuen.</a:t>
            </a:r>
          </a:p>
          <a:p>
            <a:r>
              <a:rPr lang="fi-FI" dirty="0"/>
              <a:t>Vapaa-aikana tehdyn työn määräystä (TES 9§ Mom.10 2. kappale) selkeytetty</a:t>
            </a:r>
          </a:p>
          <a:p>
            <a:pPr lvl="1"/>
            <a:r>
              <a:rPr lang="fi-FI" i="1" dirty="0"/>
              <a:t>Työntekijälle, jota tilapäisesti tarvitaan viikoittaisena vapaa-aikanaan työhön,</a:t>
            </a:r>
            <a:r>
              <a:rPr lang="fi-FI" dirty="0"/>
              <a:t> jonka vuoksi työtuntijärjestelmästä ilmenevä viikkolepo ei toteudu,</a:t>
            </a:r>
            <a:r>
              <a:rPr lang="fi-FI" i="1" dirty="0"/>
              <a:t> korvataan viikkovapaan aikana työhön käytetty aika lyhentämällä hänen säännöllistä työaikaansa viikkovapaan aikana tehtyyn työhön käytetyllä ajalla viimeistään kolmen seuraavan kalenterikuukauden kuluessa työn tekemisestä, jollei toisin sovita.</a:t>
            </a:r>
            <a:endParaRPr lang="fi-FI" dirty="0"/>
          </a:p>
          <a:p>
            <a:pPr lvl="1"/>
            <a:endParaRPr lang="fi-FI" dirty="0"/>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199456" y="1220756"/>
            <a:ext cx="9561600" cy="489577"/>
          </a:xfrm>
        </p:spPr>
        <p:txBody>
          <a:bodyPr>
            <a:noAutofit/>
          </a:bodyPr>
          <a:lstStyle/>
          <a:p>
            <a:r>
              <a:rPr lang="fi-FI" sz="2667" dirty="0"/>
              <a:t>Viikkolepo</a:t>
            </a:r>
          </a:p>
        </p:txBody>
      </p:sp>
      <p:sp>
        <p:nvSpPr>
          <p:cNvPr id="2" name="Dian numeron paikkamerkki 1">
            <a:extLst>
              <a:ext uri="{FF2B5EF4-FFF2-40B4-BE49-F238E27FC236}">
                <a16:creationId xmlns:a16="http://schemas.microsoft.com/office/drawing/2014/main" id="{019E89BF-5FF2-44E9-BB87-CEEFB6EC0201}"/>
              </a:ext>
            </a:extLst>
          </p:cNvPr>
          <p:cNvSpPr>
            <a:spLocks noGrp="1"/>
          </p:cNvSpPr>
          <p:nvPr>
            <p:ph type="sldNum" sz="quarter" idx="4"/>
          </p:nvPr>
        </p:nvSpPr>
        <p:spPr/>
        <p:txBody>
          <a:bodyPr/>
          <a:lstStyle/>
          <a:p>
            <a:fld id="{50C76ADE-8D6B-40B7-AA7D-7503DB2F97EA}" type="slidenum">
              <a:rPr lang="fi-FI" smtClean="0"/>
              <a:pPr/>
              <a:t>29</a:t>
            </a:fld>
            <a:endParaRPr lang="fi-FI" dirty="0"/>
          </a:p>
        </p:txBody>
      </p:sp>
    </p:spTree>
    <p:extLst>
      <p:ext uri="{BB962C8B-B14F-4D97-AF65-F5344CB8AC3E}">
        <p14:creationId xmlns:p14="http://schemas.microsoft.com/office/powerpoint/2010/main" val="320717368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6E53EEF6-F045-41FC-B026-4B8F08650E12}"/>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3771397B-3554-4DA1-8994-50ED9243242E}"/>
              </a:ext>
            </a:extLst>
          </p:cNvPr>
          <p:cNvSpPr>
            <a:spLocks noGrp="1"/>
          </p:cNvSpPr>
          <p:nvPr>
            <p:ph idx="19"/>
          </p:nvPr>
        </p:nvSpPr>
        <p:spPr>
          <a:xfrm>
            <a:off x="1103445" y="2109873"/>
            <a:ext cx="9561600" cy="3859127"/>
          </a:xfrm>
        </p:spPr>
        <p:txBody>
          <a:bodyPr/>
          <a:lstStyle/>
          <a:p>
            <a:r>
              <a:rPr lang="fi-FI" sz="2400" dirty="0">
                <a:latin typeface="Verdana" panose="020B0604030504040204" pitchFamily="34" charset="0"/>
                <a:ea typeface="Verdana" panose="020B0604030504040204" pitchFamily="34" charset="0"/>
              </a:rPr>
              <a:t>Neuvottelut aidosti yritys- tai työpaikkatasolla</a:t>
            </a:r>
          </a:p>
          <a:p>
            <a:pPr lvl="1"/>
            <a:r>
              <a:rPr lang="fi-FI" dirty="0">
                <a:latin typeface="Verdana" panose="020B0604030504040204" pitchFamily="34" charset="0"/>
                <a:ea typeface="Verdana" panose="020B0604030504040204" pitchFamily="34" charset="0"/>
              </a:rPr>
              <a:t>tiedetään menestystekijät, vaatimukset, muutospaineet</a:t>
            </a:r>
          </a:p>
          <a:p>
            <a:pPr lvl="1"/>
            <a:r>
              <a:rPr lang="fi-FI" dirty="0">
                <a:latin typeface="Verdana" panose="020B0604030504040204" pitchFamily="34" charset="0"/>
                <a:ea typeface="Verdana" panose="020B0604030504040204" pitchFamily="34" charset="0"/>
              </a:rPr>
              <a:t>palkkaratkaisu mitoitetaan yrityksen tilanteen mukaan</a:t>
            </a:r>
          </a:p>
          <a:p>
            <a:pPr lvl="3"/>
            <a:r>
              <a:rPr lang="fi-FI" dirty="0">
                <a:latin typeface="Verdana" panose="020B0604030504040204" pitchFamily="34" charset="0"/>
                <a:ea typeface="Verdana" panose="020B0604030504040204" pitchFamily="34" charset="0"/>
              </a:rPr>
              <a:t>talous-, tilauskanta-, työllisyystilanne</a:t>
            </a:r>
          </a:p>
          <a:p>
            <a:pPr lvl="3"/>
            <a:r>
              <a:rPr lang="fi-FI" dirty="0">
                <a:latin typeface="Verdana" panose="020B0604030504040204" pitchFamily="34" charset="0"/>
                <a:ea typeface="Verdana" panose="020B0604030504040204" pitchFamily="34" charset="0"/>
              </a:rPr>
              <a:t>kustannuskilpailukyky markkinoilla</a:t>
            </a:r>
          </a:p>
          <a:p>
            <a:pPr lvl="3"/>
            <a:r>
              <a:rPr lang="fi-FI" dirty="0">
                <a:latin typeface="Verdana" panose="020B0604030504040204" pitchFamily="34" charset="0"/>
                <a:ea typeface="Verdana" panose="020B0604030504040204" pitchFamily="34" charset="0"/>
              </a:rPr>
              <a:t>tuottavuuden kehittäminen</a:t>
            </a:r>
          </a:p>
          <a:p>
            <a:pPr lvl="1"/>
            <a:r>
              <a:rPr lang="fi-FI" dirty="0">
                <a:latin typeface="Verdana" panose="020B0604030504040204" pitchFamily="34" charset="0"/>
                <a:ea typeface="Verdana" panose="020B0604030504040204" pitchFamily="34" charset="0"/>
              </a:rPr>
              <a:t>keskustellaan avoimesti ja perustellen yrityksen tai työpaikan tilanteesta </a:t>
            </a:r>
          </a:p>
          <a:p>
            <a:pPr lvl="1"/>
            <a:r>
              <a:rPr lang="fi-FI" dirty="0">
                <a:latin typeface="Verdana" panose="020B0604030504040204" pitchFamily="34" charset="0"/>
                <a:ea typeface="Verdana" panose="020B0604030504040204" pitchFamily="34" charset="0"/>
              </a:rPr>
              <a:t>palkanmuodostuksen kannustavuus, palkkaporrastuksen oikeudenmukaisuus</a:t>
            </a:r>
          </a:p>
          <a:p>
            <a:endParaRPr lang="fi-FI" dirty="0"/>
          </a:p>
        </p:txBody>
      </p:sp>
      <p:sp>
        <p:nvSpPr>
          <p:cNvPr id="4" name="Tekstin paikkamerkki 3">
            <a:extLst>
              <a:ext uri="{FF2B5EF4-FFF2-40B4-BE49-F238E27FC236}">
                <a16:creationId xmlns:a16="http://schemas.microsoft.com/office/drawing/2014/main" id="{1076004C-6AE5-4FDE-BEAF-B0D4051F8DDD}"/>
              </a:ext>
            </a:extLst>
          </p:cNvPr>
          <p:cNvSpPr>
            <a:spLocks noGrp="1"/>
          </p:cNvSpPr>
          <p:nvPr>
            <p:ph type="body" sz="quarter" idx="20"/>
          </p:nvPr>
        </p:nvSpPr>
        <p:spPr>
          <a:xfrm>
            <a:off x="1094362" y="1057242"/>
            <a:ext cx="10138208" cy="489577"/>
          </a:xfrm>
        </p:spPr>
        <p:txBody>
          <a:bodyPr/>
          <a:lstStyle/>
          <a:p>
            <a:r>
              <a:rPr lang="fi-FI" sz="3200" dirty="0">
                <a:latin typeface="Verdana" panose="020B0604030504040204" pitchFamily="34" charset="0"/>
                <a:ea typeface="Verdana" panose="020B0604030504040204" pitchFamily="34" charset="0"/>
              </a:rPr>
              <a:t>Palkkaratkaisusta neuvotellaan paikallisesti</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DC08AF95-877B-44F6-97FF-42722DC78847}"/>
              </a:ext>
            </a:extLst>
          </p:cNvPr>
          <p:cNvSpPr>
            <a:spLocks noGrp="1"/>
          </p:cNvSpPr>
          <p:nvPr>
            <p:ph type="sldNum" sz="quarter" idx="4"/>
          </p:nvPr>
        </p:nvSpPr>
        <p:spPr/>
        <p:txBody>
          <a:bodyPr/>
          <a:lstStyle/>
          <a:p>
            <a:fld id="{50C76ADE-8D6B-40B7-AA7D-7503DB2F97EA}" type="slidenum">
              <a:rPr lang="fi-FI" smtClean="0"/>
              <a:pPr/>
              <a:t>3</a:t>
            </a:fld>
            <a:endParaRPr lang="fi-FI" dirty="0"/>
          </a:p>
        </p:txBody>
      </p:sp>
    </p:spTree>
    <p:extLst>
      <p:ext uri="{BB962C8B-B14F-4D97-AF65-F5344CB8AC3E}">
        <p14:creationId xmlns:p14="http://schemas.microsoft.com/office/powerpoint/2010/main" val="2065998381"/>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2444937"/>
            <a:ext cx="9561600" cy="3859127"/>
          </a:xfrm>
        </p:spPr>
        <p:txBody>
          <a:bodyPr>
            <a:normAutofit/>
          </a:bodyPr>
          <a:lstStyle/>
          <a:p>
            <a:r>
              <a:rPr lang="fi-FI" dirty="0"/>
              <a:t>Ylityön enimmäismäärien sijaan tarkastellaan vuosittaisen enimmäistyöajan rajaa: kalenterivuodessa tai erikseen sopien 12kk ajalla keskimäärin enintään 48 tuntia viikossa.</a:t>
            </a:r>
          </a:p>
          <a:p>
            <a:pPr lvl="1"/>
            <a:r>
              <a:rPr lang="fi-FI" dirty="0"/>
              <a:t>Vuosi 2020 vielä mahdollista käyttää aiempaa ylityön enimmäismäärän tarkastelua.</a:t>
            </a:r>
          </a:p>
          <a:p>
            <a:pPr lvl="1"/>
            <a:r>
              <a:rPr lang="fi-FI" dirty="0"/>
              <a:t>TES ottaa kantaa vain tarkastelujakson pituuteen. Lain tarkemmat tulkinnat ovat avoinna (vuosiloman ja sairauspoissaolojen vaikutus).</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p:txBody>
          <a:bodyPr>
            <a:noAutofit/>
          </a:bodyPr>
          <a:lstStyle/>
          <a:p>
            <a:r>
              <a:rPr lang="fi-FI" sz="2667" dirty="0"/>
              <a:t>Työajan enimmäismäärä</a:t>
            </a:r>
          </a:p>
        </p:txBody>
      </p:sp>
      <p:sp>
        <p:nvSpPr>
          <p:cNvPr id="2" name="Dian numeron paikkamerkki 1">
            <a:extLst>
              <a:ext uri="{FF2B5EF4-FFF2-40B4-BE49-F238E27FC236}">
                <a16:creationId xmlns:a16="http://schemas.microsoft.com/office/drawing/2014/main" id="{5E835ED0-CE07-414B-AB0C-7FB1C3520859}"/>
              </a:ext>
            </a:extLst>
          </p:cNvPr>
          <p:cNvSpPr>
            <a:spLocks noGrp="1"/>
          </p:cNvSpPr>
          <p:nvPr>
            <p:ph type="sldNum" sz="quarter" idx="4"/>
          </p:nvPr>
        </p:nvSpPr>
        <p:spPr/>
        <p:txBody>
          <a:bodyPr/>
          <a:lstStyle/>
          <a:p>
            <a:fld id="{50C76ADE-8D6B-40B7-AA7D-7503DB2F97EA}" type="slidenum">
              <a:rPr lang="fi-FI" smtClean="0"/>
              <a:pPr/>
              <a:t>30</a:t>
            </a:fld>
            <a:endParaRPr lang="fi-FI" dirty="0"/>
          </a:p>
        </p:txBody>
      </p:sp>
    </p:spTree>
    <p:extLst>
      <p:ext uri="{BB962C8B-B14F-4D97-AF65-F5344CB8AC3E}">
        <p14:creationId xmlns:p14="http://schemas.microsoft.com/office/powerpoint/2010/main" val="1412104018"/>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EE793274-2ADD-4E39-8C36-7056A411D48E}"/>
              </a:ext>
            </a:extLst>
          </p:cNvPr>
          <p:cNvSpPr>
            <a:spLocks noGrp="1"/>
          </p:cNvSpPr>
          <p:nvPr>
            <p:ph type="body" sz="quarter" idx="22"/>
          </p:nvPr>
        </p:nvSpPr>
        <p:spPr/>
        <p:txBody>
          <a:bodyPr/>
          <a:lstStyle/>
          <a:p>
            <a:endParaRPr lang="fi-FI"/>
          </a:p>
        </p:txBody>
      </p:sp>
      <p:sp>
        <p:nvSpPr>
          <p:cNvPr id="3" name="Dian numeron paikkamerkki 2">
            <a:extLst>
              <a:ext uri="{FF2B5EF4-FFF2-40B4-BE49-F238E27FC236}">
                <a16:creationId xmlns:a16="http://schemas.microsoft.com/office/drawing/2014/main" id="{B06BAEE9-21CE-433A-812D-AC8312E10146}"/>
              </a:ext>
            </a:extLst>
          </p:cNvPr>
          <p:cNvSpPr>
            <a:spLocks noGrp="1"/>
          </p:cNvSpPr>
          <p:nvPr>
            <p:ph type="sldNum" sz="quarter" idx="4"/>
          </p:nvPr>
        </p:nvSpPr>
        <p:spPr/>
        <p:txBody>
          <a:bodyPr/>
          <a:lstStyle/>
          <a:p>
            <a:fld id="{50C76ADE-8D6B-40B7-AA7D-7503DB2F97EA}" type="slidenum">
              <a:rPr lang="fi-FI" smtClean="0"/>
              <a:pPr/>
              <a:t>31</a:t>
            </a:fld>
            <a:endParaRPr lang="fi-FI" dirty="0"/>
          </a:p>
        </p:txBody>
      </p:sp>
      <p:sp>
        <p:nvSpPr>
          <p:cNvPr id="6" name="Suorakulmio 5">
            <a:extLst>
              <a:ext uri="{FF2B5EF4-FFF2-40B4-BE49-F238E27FC236}">
                <a16:creationId xmlns:a16="http://schemas.microsoft.com/office/drawing/2014/main" id="{5F0D9657-31A9-4807-AE57-C1F858ECF8CF}"/>
              </a:ext>
            </a:extLst>
          </p:cNvPr>
          <p:cNvSpPr/>
          <p:nvPr/>
        </p:nvSpPr>
        <p:spPr>
          <a:xfrm>
            <a:off x="0" y="2276873"/>
            <a:ext cx="11755120" cy="2964401"/>
          </a:xfrm>
          <a:prstGeom prst="rect">
            <a:avLst/>
          </a:prstGeom>
        </p:spPr>
        <p:txBody>
          <a:bodyPr wrap="square">
            <a:spAutoFit/>
          </a:bodyPr>
          <a:lstStyle/>
          <a:p>
            <a:pPr marL="1481630" indent="-380990" algn="just">
              <a:buFont typeface="Arial" panose="020B0604020202020204" pitchFamily="34" charset="0"/>
              <a:buChar char="•"/>
            </a:pPr>
            <a:r>
              <a:rPr lang="fi-FI" sz="2133" dirty="0">
                <a:latin typeface="Calibri" panose="020F0502020204030204" pitchFamily="34" charset="0"/>
                <a:ea typeface="Verdana" panose="020B0604030504040204" pitchFamily="34" charset="0"/>
                <a:cs typeface="Calibri" panose="020F0502020204030204" pitchFamily="34" charset="0"/>
              </a:rPr>
              <a:t>Uudessa työehtosopimuksessa on muutettu kilometrirajaa matkakustannusten korvauksen osalta komennuspaikkakunnalla, jos työkohteen läheisyydessä ei ole saatavilla asuntoa.               </a:t>
            </a:r>
          </a:p>
          <a:p>
            <a:pPr marL="1100640" algn="just"/>
            <a:r>
              <a:rPr lang="fi-FI" sz="2133" dirty="0">
                <a:latin typeface="Verdana" panose="020B0604030504040204" pitchFamily="34" charset="0"/>
                <a:ea typeface="Verdana" panose="020B0604030504040204" pitchFamily="34" charset="0"/>
                <a:cs typeface="Verdana" panose="020B0604030504040204" pitchFamily="34" charset="0"/>
              </a:rPr>
              <a:t>    </a:t>
            </a:r>
            <a:r>
              <a:rPr lang="fi-FI" sz="1600" dirty="0">
                <a:latin typeface="Verdana" panose="020B0604030504040204" pitchFamily="34" charset="0"/>
                <a:ea typeface="Verdana" panose="020B0604030504040204" pitchFamily="34" charset="0"/>
                <a:cs typeface="Verdana" panose="020B0604030504040204" pitchFamily="34" charset="0"/>
              </a:rPr>
              <a:t>(10§ Työskentely tehdasalueen ulkopuolella Mom.2 Matkakustannusten korvaaminen                   	g)  Erikoismääräyksiä)</a:t>
            </a:r>
          </a:p>
          <a:p>
            <a:pPr marL="1100640" algn="just"/>
            <a:endParaRPr lang="fi-FI" sz="2133" dirty="0">
              <a:latin typeface="Verdana" panose="020B0604030504040204" pitchFamily="34" charset="0"/>
              <a:ea typeface="Verdana" panose="020B0604030504040204" pitchFamily="34" charset="0"/>
              <a:cs typeface="Verdana" panose="020B0604030504040204" pitchFamily="34" charset="0"/>
            </a:endParaRPr>
          </a:p>
          <a:p>
            <a:pPr marL="1481630" indent="-380990" algn="just">
              <a:buFont typeface="Arial" panose="020B0604020202020204" pitchFamily="34" charset="0"/>
              <a:buChar char="•"/>
            </a:pPr>
            <a:r>
              <a:rPr lang="fi-FI" sz="2133" dirty="0">
                <a:ea typeface="Verdana" panose="020B0604030504040204" pitchFamily="34" charset="0"/>
                <a:cs typeface="Verdana" panose="020B0604030504040204" pitchFamily="34" charset="0"/>
              </a:rPr>
              <a:t>Mikäli työntekijä on majoitettu </a:t>
            </a:r>
            <a:r>
              <a:rPr lang="fi-FI" sz="2133" b="1" dirty="0">
                <a:ea typeface="Verdana" panose="020B0604030504040204" pitchFamily="34" charset="0"/>
                <a:cs typeface="Verdana" panose="020B0604030504040204" pitchFamily="34" charset="0"/>
              </a:rPr>
              <a:t>yli 15 kilometrin</a:t>
            </a:r>
            <a:r>
              <a:rPr lang="fi-FI" sz="2133" dirty="0">
                <a:ea typeface="Verdana" panose="020B0604030504040204" pitchFamily="34" charset="0"/>
                <a:cs typeface="Verdana" panose="020B0604030504040204" pitchFamily="34" charset="0"/>
              </a:rPr>
              <a:t> etäisyydelle työmaalta, työntekijälle maksetaan korvaus matkakustannuksista.</a:t>
            </a:r>
          </a:p>
          <a:p>
            <a:pPr marL="1100639" algn="just"/>
            <a:endParaRPr lang="fi-FI" sz="2133" dirty="0">
              <a:ea typeface="Verdana" panose="020B0604030504040204" pitchFamily="34" charset="0"/>
              <a:cs typeface="Verdana" panose="020B0604030504040204" pitchFamily="34" charset="0"/>
            </a:endParaRPr>
          </a:p>
          <a:p>
            <a:pPr marL="1481630" indent="-380990" algn="just">
              <a:buFont typeface="Arial" panose="020B0604020202020204" pitchFamily="34" charset="0"/>
              <a:buChar char="•"/>
            </a:pPr>
            <a:r>
              <a:rPr lang="fi-FI" sz="2133" dirty="0">
                <a:ea typeface="Verdana" panose="020B0604030504040204" pitchFamily="34" charset="0"/>
                <a:cs typeface="Verdana" panose="020B0604030504040204" pitchFamily="34" charset="0"/>
              </a:rPr>
              <a:t>Aiemmin yli viiden kilometrin matkasta tuli maksaa korvaukset matkakustannuksista. </a:t>
            </a:r>
          </a:p>
        </p:txBody>
      </p:sp>
      <p:sp>
        <p:nvSpPr>
          <p:cNvPr id="7" name="Tekstiruutu 6">
            <a:extLst>
              <a:ext uri="{FF2B5EF4-FFF2-40B4-BE49-F238E27FC236}">
                <a16:creationId xmlns:a16="http://schemas.microsoft.com/office/drawing/2014/main" id="{6E366575-0071-48EC-A061-21B65A2F2225}"/>
              </a:ext>
            </a:extLst>
          </p:cNvPr>
          <p:cNvSpPr txBox="1"/>
          <p:nvPr/>
        </p:nvSpPr>
        <p:spPr>
          <a:xfrm>
            <a:off x="1103445" y="1226217"/>
            <a:ext cx="8448939" cy="507371"/>
          </a:xfrm>
          <a:prstGeom prst="rect">
            <a:avLst/>
          </a:prstGeom>
          <a:noFill/>
        </p:spPr>
        <p:txBody>
          <a:bodyPr wrap="square" lIns="48000" tIns="48000" rIns="48000" bIns="48000" rtlCol="0">
            <a:spAutoFit/>
          </a:bodyPr>
          <a:lstStyle/>
          <a:p>
            <a:r>
              <a:rPr lang="fi-FI" sz="2667" b="1" dirty="0"/>
              <a:t>Työskentely tehdasalueen ulkopuolella</a:t>
            </a:r>
            <a:endParaRPr lang="fi-FI" sz="2667" b="1" spc="-53" dirty="0"/>
          </a:p>
        </p:txBody>
      </p:sp>
    </p:spTree>
    <p:extLst>
      <p:ext uri="{BB962C8B-B14F-4D97-AF65-F5344CB8AC3E}">
        <p14:creationId xmlns:p14="http://schemas.microsoft.com/office/powerpoint/2010/main" val="1491741058"/>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894803"/>
            <a:ext cx="9561600" cy="3859127"/>
          </a:xfrm>
        </p:spPr>
        <p:txBody>
          <a:bodyPr/>
          <a:lstStyle/>
          <a:p>
            <a:r>
              <a:rPr lang="fi-FI" dirty="0"/>
              <a:t>1.4.2019 voimaantulleen vuosilomalain muutoksen mukaisten lisävapaapäivien korvausperusteeksi on sovittu:</a:t>
            </a:r>
          </a:p>
          <a:p>
            <a:pPr lvl="1"/>
            <a:r>
              <a:rPr lang="fi-FI" dirty="0"/>
              <a:t>tuntipalkkaisille henkilökohtainen aikapalkka</a:t>
            </a:r>
          </a:p>
          <a:p>
            <a:pPr lvl="1"/>
            <a:r>
              <a:rPr lang="fi-FI" dirty="0"/>
              <a:t>kuukausipalkkaisille päiväpalkka, joka saadaan jakamalla kk-palkka luvulla 25</a:t>
            </a:r>
          </a:p>
          <a:p>
            <a:r>
              <a:rPr lang="fi-FI" dirty="0"/>
              <a:t>Kyse ei ole palkasta, vaan korvauksesta, josta </a:t>
            </a:r>
            <a:r>
              <a:rPr lang="fi-FI" u="sng" dirty="0"/>
              <a:t>ei makseta sivukuluja</a:t>
            </a:r>
            <a:r>
              <a:rPr lang="fi-FI" dirty="0"/>
              <a:t>.</a:t>
            </a:r>
          </a:p>
          <a:p>
            <a:r>
              <a:rPr lang="fi-FI" dirty="0"/>
              <a:t>TES-määräyksellä sovittu vain korvausperusteesta, muilta osin noudatetaan lain tulkintaa</a:t>
            </a:r>
          </a:p>
          <a:p>
            <a:pPr lvl="1"/>
            <a:r>
              <a:rPr lang="fi-FI" dirty="0"/>
              <a:t>lisävapaapäiviltä ei makseta lomarahaa</a:t>
            </a:r>
          </a:p>
          <a:p>
            <a:pPr lvl="1"/>
            <a:r>
              <a:rPr lang="fi-FI" dirty="0"/>
              <a:t>lisävapaapäivät eivät ole työssäolon veroista aikaa -&gt; eivät kerrytä vuosilomaa</a:t>
            </a:r>
          </a:p>
          <a:p>
            <a:pPr lvl="1"/>
            <a:endParaRPr lang="fi-FI" dirty="0"/>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430400" y="856905"/>
            <a:ext cx="9561600" cy="489577"/>
          </a:xfrm>
        </p:spPr>
        <p:txBody>
          <a:bodyPr>
            <a:noAutofit/>
          </a:bodyPr>
          <a:lstStyle/>
          <a:p>
            <a:r>
              <a:rPr lang="fi-FI" sz="2667" dirty="0"/>
              <a:t>Vuosilomalain mukaisten lisävapaapäivien korvausperuste</a:t>
            </a:r>
          </a:p>
        </p:txBody>
      </p:sp>
      <p:sp>
        <p:nvSpPr>
          <p:cNvPr id="2" name="Dian numeron paikkamerkki 1">
            <a:extLst>
              <a:ext uri="{FF2B5EF4-FFF2-40B4-BE49-F238E27FC236}">
                <a16:creationId xmlns:a16="http://schemas.microsoft.com/office/drawing/2014/main" id="{32F697E9-7F28-4BB7-859C-F373B1902F1B}"/>
              </a:ext>
            </a:extLst>
          </p:cNvPr>
          <p:cNvSpPr>
            <a:spLocks noGrp="1"/>
          </p:cNvSpPr>
          <p:nvPr>
            <p:ph type="sldNum" sz="quarter" idx="4"/>
          </p:nvPr>
        </p:nvSpPr>
        <p:spPr/>
        <p:txBody>
          <a:bodyPr/>
          <a:lstStyle/>
          <a:p>
            <a:fld id="{50C76ADE-8D6B-40B7-AA7D-7503DB2F97EA}" type="slidenum">
              <a:rPr lang="fi-FI" smtClean="0"/>
              <a:pPr/>
              <a:t>32</a:t>
            </a:fld>
            <a:endParaRPr lang="fi-FI" dirty="0"/>
          </a:p>
        </p:txBody>
      </p:sp>
    </p:spTree>
    <p:extLst>
      <p:ext uri="{BB962C8B-B14F-4D97-AF65-F5344CB8AC3E}">
        <p14:creationId xmlns:p14="http://schemas.microsoft.com/office/powerpoint/2010/main" val="2646597829"/>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391477" y="2258173"/>
            <a:ext cx="9561600" cy="2803009"/>
          </a:xfrm>
        </p:spPr>
        <p:txBody>
          <a:bodyPr/>
          <a:lstStyle/>
          <a:p>
            <a:r>
              <a:rPr lang="fi-FI" dirty="0"/>
              <a:t>Sairauspoissaolojen vuoksi työntekijälle on kertynyt vuosilomalain mukaan vain 18 vuosilomapäivää vuodelle 2020. Lisävapaapäiviä kertyy näin ollen 6. Työntekijä pitää lisävapaapäivät yhdessä jaksossa ma-la. 8 tuntista työpäivää tekevälle työntekijälle maksetaan korvausta</a:t>
            </a:r>
          </a:p>
          <a:p>
            <a:pPr lvl="1"/>
            <a:r>
              <a:rPr lang="fi-FI" sz="1867" dirty="0"/>
              <a:t>tuntipalkkaisena: 6 (päivää) x 8 (tuntia) x henkilökohtainen aikapalkka.</a:t>
            </a:r>
          </a:p>
          <a:p>
            <a:pPr lvl="1"/>
            <a:r>
              <a:rPr lang="fi-FI" sz="1867" dirty="0"/>
              <a:t>kuukausipalkkaisena: 6 (päivää) x kk-palkka/25.</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391477" y="1220274"/>
            <a:ext cx="9561600" cy="355596"/>
          </a:xfrm>
        </p:spPr>
        <p:txBody>
          <a:bodyPr>
            <a:noAutofit/>
          </a:bodyPr>
          <a:lstStyle/>
          <a:p>
            <a:r>
              <a:rPr lang="fi-FI" sz="2667" dirty="0"/>
              <a:t>Vuosilomalain mukaisten lisävapaapäivien korvausperuste, esimerkki</a:t>
            </a:r>
          </a:p>
        </p:txBody>
      </p:sp>
      <p:sp>
        <p:nvSpPr>
          <p:cNvPr id="2" name="Dian numeron paikkamerkki 1">
            <a:extLst>
              <a:ext uri="{FF2B5EF4-FFF2-40B4-BE49-F238E27FC236}">
                <a16:creationId xmlns:a16="http://schemas.microsoft.com/office/drawing/2014/main" id="{4F2EEF29-9B71-461A-B40A-051CCF8C1170}"/>
              </a:ext>
            </a:extLst>
          </p:cNvPr>
          <p:cNvSpPr>
            <a:spLocks noGrp="1"/>
          </p:cNvSpPr>
          <p:nvPr>
            <p:ph type="sldNum" sz="quarter" idx="4"/>
          </p:nvPr>
        </p:nvSpPr>
        <p:spPr/>
        <p:txBody>
          <a:bodyPr/>
          <a:lstStyle/>
          <a:p>
            <a:fld id="{50C76ADE-8D6B-40B7-AA7D-7503DB2F97EA}" type="slidenum">
              <a:rPr lang="fi-FI" smtClean="0"/>
              <a:pPr/>
              <a:t>33</a:t>
            </a:fld>
            <a:endParaRPr lang="fi-FI" dirty="0"/>
          </a:p>
        </p:txBody>
      </p:sp>
    </p:spTree>
    <p:extLst>
      <p:ext uri="{BB962C8B-B14F-4D97-AF65-F5344CB8AC3E}">
        <p14:creationId xmlns:p14="http://schemas.microsoft.com/office/powerpoint/2010/main" val="1658939261"/>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23E9FFB5-2FCB-4557-A368-DC9B1EF86E41}"/>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230540A-5A7D-44CC-B3C9-AC40AF83FE08}"/>
              </a:ext>
            </a:extLst>
          </p:cNvPr>
          <p:cNvSpPr>
            <a:spLocks noGrp="1"/>
          </p:cNvSpPr>
          <p:nvPr>
            <p:ph idx="19"/>
          </p:nvPr>
        </p:nvSpPr>
        <p:spPr>
          <a:xfrm>
            <a:off x="1430400" y="2024426"/>
            <a:ext cx="9561600" cy="3859127"/>
          </a:xfrm>
        </p:spPr>
        <p:txBody>
          <a:bodyPr>
            <a:noAutofit/>
          </a:bodyPr>
          <a:lstStyle/>
          <a:p>
            <a:r>
              <a:rPr lang="fi-FI" dirty="0"/>
              <a:t>Työehtosopimukseen sovittiin suositus paikallisesti sovittavasta oma ilmoitus –menettelystä </a:t>
            </a:r>
            <a:r>
              <a:rPr lang="fi-FI" sz="1600" dirty="0"/>
              <a:t>(TES 15§ Mom.2 uusi kohta 4)</a:t>
            </a:r>
          </a:p>
          <a:p>
            <a:r>
              <a:rPr lang="fi-FI" dirty="0"/>
              <a:t>Sairauspoissaolojen vähentämiseksi voidaan paikallisesti sopia oma ilmoitus –menettelyn käyttöönotosta työpaikalla. Sopimus on tehtävä kirjallisesti työnantajan ja pääluottamusmiehen vä­lillä. Sopimus voi koskea enintään kolme vuorokautta kestäviä poissaoloja. Oma ilmoitus –menettelyä sovelletaan vain työnte­kijän omiin sairauspoissaoloihin.</a:t>
            </a:r>
          </a:p>
          <a:p>
            <a:endParaRPr lang="fi-FI" dirty="0"/>
          </a:p>
          <a:p>
            <a:pPr marL="28799" indent="0">
              <a:buNone/>
            </a:pPr>
            <a:endParaRPr lang="fi-FI" sz="1467" dirty="0"/>
          </a:p>
          <a:p>
            <a:endParaRPr lang="fi-FI" sz="1467" dirty="0"/>
          </a:p>
        </p:txBody>
      </p:sp>
      <p:sp>
        <p:nvSpPr>
          <p:cNvPr id="7" name="Tekstin paikkamerkki 6">
            <a:extLst>
              <a:ext uri="{FF2B5EF4-FFF2-40B4-BE49-F238E27FC236}">
                <a16:creationId xmlns:a16="http://schemas.microsoft.com/office/drawing/2014/main" id="{9C8731D8-6588-4ECB-96A6-E98293654AA2}"/>
              </a:ext>
            </a:extLst>
          </p:cNvPr>
          <p:cNvSpPr>
            <a:spLocks noGrp="1"/>
          </p:cNvSpPr>
          <p:nvPr>
            <p:ph type="body" sz="quarter" idx="20"/>
          </p:nvPr>
        </p:nvSpPr>
        <p:spPr>
          <a:xfrm>
            <a:off x="1430400" y="1028734"/>
            <a:ext cx="9561600" cy="489577"/>
          </a:xfrm>
        </p:spPr>
        <p:txBody>
          <a:bodyPr/>
          <a:lstStyle/>
          <a:p>
            <a:r>
              <a:rPr lang="fi-FI" dirty="0"/>
              <a:t> </a:t>
            </a:r>
            <a:r>
              <a:rPr lang="fi-FI" sz="2670" dirty="0"/>
              <a:t>Omailmoitus sairauspoissaoloista</a:t>
            </a:r>
          </a:p>
        </p:txBody>
      </p:sp>
      <p:sp>
        <p:nvSpPr>
          <p:cNvPr id="2" name="Dian numeron paikkamerkki 1">
            <a:extLst>
              <a:ext uri="{FF2B5EF4-FFF2-40B4-BE49-F238E27FC236}">
                <a16:creationId xmlns:a16="http://schemas.microsoft.com/office/drawing/2014/main" id="{D5FA52AB-9F9B-4DA3-B13A-227FC25CCCC8}"/>
              </a:ext>
            </a:extLst>
          </p:cNvPr>
          <p:cNvSpPr>
            <a:spLocks noGrp="1"/>
          </p:cNvSpPr>
          <p:nvPr>
            <p:ph type="sldNum" sz="quarter" idx="4"/>
          </p:nvPr>
        </p:nvSpPr>
        <p:spPr/>
        <p:txBody>
          <a:bodyPr/>
          <a:lstStyle/>
          <a:p>
            <a:fld id="{50C76ADE-8D6B-40B7-AA7D-7503DB2F97EA}" type="slidenum">
              <a:rPr lang="fi-FI" smtClean="0"/>
              <a:pPr/>
              <a:t>34</a:t>
            </a:fld>
            <a:endParaRPr lang="fi-FI" dirty="0"/>
          </a:p>
        </p:txBody>
      </p:sp>
    </p:spTree>
    <p:extLst>
      <p:ext uri="{BB962C8B-B14F-4D97-AF65-F5344CB8AC3E}">
        <p14:creationId xmlns:p14="http://schemas.microsoft.com/office/powerpoint/2010/main" val="3654333989"/>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979490"/>
            <a:ext cx="9561600" cy="3859127"/>
          </a:xfrm>
        </p:spPr>
        <p:txBody>
          <a:bodyPr>
            <a:normAutofit fontScale="62500" lnSpcReduction="20000"/>
          </a:bodyPr>
          <a:lstStyle/>
          <a:p>
            <a:endParaRPr lang="fi-FI" sz="3467" dirty="0"/>
          </a:p>
          <a:p>
            <a:r>
              <a:rPr lang="fi-FI" sz="3467" dirty="0"/>
              <a:t>Työehtosopimuksessa on sovittu, että luottamusmiehelle järjestetään säännöllistä tai tehtävien hoidon vaatima määrä tilapäisesti annettavaa vapautusta työstä vähintään 4 tuntia neljän viikon ajanjaksoa kohden.              </a:t>
            </a:r>
            <a:r>
              <a:rPr lang="fi-FI" sz="2533" dirty="0"/>
              <a:t>(LM-sopimus 9§ Ansionmenetyksen korvaaminen ja kuukausikorvaus)</a:t>
            </a:r>
          </a:p>
          <a:p>
            <a:r>
              <a:rPr lang="fi-FI" sz="3467" dirty="0"/>
              <a:t>Vapautusta voidaan antaa esim. yksi tunti viikossa, kaksi tuntia kahden viikon välein tai neljä tuntia neljän viikon jaksossa.</a:t>
            </a:r>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534816" y="1489913"/>
            <a:ext cx="10657184" cy="489577"/>
          </a:xfrm>
        </p:spPr>
        <p:txBody>
          <a:bodyPr>
            <a:noAutofit/>
          </a:bodyPr>
          <a:lstStyle/>
          <a:p>
            <a:r>
              <a:rPr lang="fi-FI" sz="2667" dirty="0"/>
              <a:t>Vapautus työstä luottamusmiestehtävien hoitoa varten</a:t>
            </a:r>
          </a:p>
        </p:txBody>
      </p:sp>
      <p:sp>
        <p:nvSpPr>
          <p:cNvPr id="2" name="Dian numeron paikkamerkki 1">
            <a:extLst>
              <a:ext uri="{FF2B5EF4-FFF2-40B4-BE49-F238E27FC236}">
                <a16:creationId xmlns:a16="http://schemas.microsoft.com/office/drawing/2014/main" id="{7F03807E-9375-4FCC-A29F-BA88836ABAB3}"/>
              </a:ext>
            </a:extLst>
          </p:cNvPr>
          <p:cNvSpPr>
            <a:spLocks noGrp="1"/>
          </p:cNvSpPr>
          <p:nvPr>
            <p:ph type="sldNum" sz="quarter" idx="4"/>
          </p:nvPr>
        </p:nvSpPr>
        <p:spPr/>
        <p:txBody>
          <a:bodyPr/>
          <a:lstStyle/>
          <a:p>
            <a:fld id="{50C76ADE-8D6B-40B7-AA7D-7503DB2F97EA}" type="slidenum">
              <a:rPr lang="fi-FI" smtClean="0"/>
              <a:pPr/>
              <a:t>35</a:t>
            </a:fld>
            <a:endParaRPr lang="fi-FI" dirty="0"/>
          </a:p>
        </p:txBody>
      </p:sp>
    </p:spTree>
    <p:extLst>
      <p:ext uri="{BB962C8B-B14F-4D97-AF65-F5344CB8AC3E}">
        <p14:creationId xmlns:p14="http://schemas.microsoft.com/office/powerpoint/2010/main" val="765873902"/>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n paikkamerkki 4">
            <a:extLst>
              <a:ext uri="{FF2B5EF4-FFF2-40B4-BE49-F238E27FC236}">
                <a16:creationId xmlns:a16="http://schemas.microsoft.com/office/drawing/2014/main" id="{965C1377-7911-404D-AF96-EBAE36FC6B24}"/>
              </a:ext>
            </a:extLst>
          </p:cNvPr>
          <p:cNvSpPr>
            <a:spLocks noGrp="1"/>
          </p:cNvSpPr>
          <p:nvPr>
            <p:ph type="body" sz="quarter" idx="18"/>
          </p:nvPr>
        </p:nvSpPr>
        <p:spPr/>
        <p:txBody>
          <a:bodyPr/>
          <a:lstStyle/>
          <a:p>
            <a:endParaRPr lang="fi-FI"/>
          </a:p>
        </p:txBody>
      </p:sp>
      <p:sp>
        <p:nvSpPr>
          <p:cNvPr id="6" name="Sisällön paikkamerkki 5">
            <a:extLst>
              <a:ext uri="{FF2B5EF4-FFF2-40B4-BE49-F238E27FC236}">
                <a16:creationId xmlns:a16="http://schemas.microsoft.com/office/drawing/2014/main" id="{C8A26492-043B-4D28-A345-B9B8D6464FB5}"/>
              </a:ext>
            </a:extLst>
          </p:cNvPr>
          <p:cNvSpPr>
            <a:spLocks noGrp="1"/>
          </p:cNvSpPr>
          <p:nvPr>
            <p:ph idx="19"/>
          </p:nvPr>
        </p:nvSpPr>
        <p:spPr>
          <a:xfrm>
            <a:off x="1430400" y="1979490"/>
            <a:ext cx="9561600" cy="3859127"/>
          </a:xfrm>
        </p:spPr>
        <p:txBody>
          <a:bodyPr>
            <a:normAutofit fontScale="62500" lnSpcReduction="20000"/>
          </a:bodyPr>
          <a:lstStyle/>
          <a:p>
            <a:endParaRPr lang="fi-FI" sz="3467" dirty="0"/>
          </a:p>
          <a:p>
            <a:r>
              <a:rPr lang="fi-FI" sz="3467" dirty="0"/>
              <a:t>Työehtosopimuksesta poistettiin teksti, jonka mukaan työnantajan korvausvelvollisuutta vähentää työntekijän irtisanomisaikana muualla mahdollisesti ansaitsema palkka. </a:t>
            </a:r>
            <a:r>
              <a:rPr lang="fi-FI" sz="2533" dirty="0"/>
              <a:t>(ISS 15§ Lomauttaminen Mom.2 Lomautetun työntekijän työsuhteen päättyminen)</a:t>
            </a:r>
          </a:p>
          <a:p>
            <a:pPr marL="28799" indent="0">
              <a:buNone/>
            </a:pPr>
            <a:endParaRPr lang="fi-FI" sz="3467" dirty="0"/>
          </a:p>
        </p:txBody>
      </p:sp>
      <p:sp>
        <p:nvSpPr>
          <p:cNvPr id="7" name="Tekstin paikkamerkki 6">
            <a:extLst>
              <a:ext uri="{FF2B5EF4-FFF2-40B4-BE49-F238E27FC236}">
                <a16:creationId xmlns:a16="http://schemas.microsoft.com/office/drawing/2014/main" id="{603F7207-B53D-48BC-8FDC-74BA4B24EBA4}"/>
              </a:ext>
            </a:extLst>
          </p:cNvPr>
          <p:cNvSpPr>
            <a:spLocks noGrp="1"/>
          </p:cNvSpPr>
          <p:nvPr>
            <p:ph type="body" sz="quarter" idx="20"/>
          </p:nvPr>
        </p:nvSpPr>
        <p:spPr>
          <a:xfrm>
            <a:off x="1534816" y="1489913"/>
            <a:ext cx="10657184" cy="489577"/>
          </a:xfrm>
        </p:spPr>
        <p:txBody>
          <a:bodyPr>
            <a:noAutofit/>
          </a:bodyPr>
          <a:lstStyle/>
          <a:p>
            <a:r>
              <a:rPr lang="fi-FI" sz="2670" dirty="0">
                <a:ea typeface="Verdana" panose="020B0604030504040204" pitchFamily="34" charset="0"/>
              </a:rPr>
              <a:t>Lomautetun työntekijän työsuhteen päättyminen</a:t>
            </a:r>
          </a:p>
          <a:p>
            <a:endParaRPr lang="fi-FI" sz="2667" dirty="0"/>
          </a:p>
        </p:txBody>
      </p:sp>
      <p:sp>
        <p:nvSpPr>
          <p:cNvPr id="2" name="Dian numeron paikkamerkki 1">
            <a:extLst>
              <a:ext uri="{FF2B5EF4-FFF2-40B4-BE49-F238E27FC236}">
                <a16:creationId xmlns:a16="http://schemas.microsoft.com/office/drawing/2014/main" id="{7F03807E-9375-4FCC-A29F-BA88836ABAB3}"/>
              </a:ext>
            </a:extLst>
          </p:cNvPr>
          <p:cNvSpPr>
            <a:spLocks noGrp="1"/>
          </p:cNvSpPr>
          <p:nvPr>
            <p:ph type="sldNum" sz="quarter" idx="4"/>
          </p:nvPr>
        </p:nvSpPr>
        <p:spPr/>
        <p:txBody>
          <a:bodyPr/>
          <a:lstStyle/>
          <a:p>
            <a:fld id="{50C76ADE-8D6B-40B7-AA7D-7503DB2F97EA}" type="slidenum">
              <a:rPr lang="fi-FI" smtClean="0"/>
              <a:pPr/>
              <a:t>36</a:t>
            </a:fld>
            <a:endParaRPr lang="fi-FI" dirty="0"/>
          </a:p>
        </p:txBody>
      </p:sp>
    </p:spTree>
    <p:extLst>
      <p:ext uri="{BB962C8B-B14F-4D97-AF65-F5344CB8AC3E}">
        <p14:creationId xmlns:p14="http://schemas.microsoft.com/office/powerpoint/2010/main" val="1593674335"/>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AD0EC330-EA2C-4580-9AC3-C460D4CAC539}"/>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B1FA87C9-E542-458F-855A-E6AD46AEFB33}"/>
              </a:ext>
            </a:extLst>
          </p:cNvPr>
          <p:cNvSpPr>
            <a:spLocks noGrp="1"/>
          </p:cNvSpPr>
          <p:nvPr>
            <p:ph idx="19"/>
          </p:nvPr>
        </p:nvSpPr>
        <p:spPr/>
        <p:txBody>
          <a:bodyPr/>
          <a:lstStyle/>
          <a:p>
            <a:r>
              <a:rPr lang="fi-FI" sz="2400" dirty="0">
                <a:latin typeface="Verdana" panose="020B0604030504040204" pitchFamily="34" charset="0"/>
                <a:ea typeface="Verdana" panose="020B0604030504040204" pitchFamily="34" charset="0"/>
              </a:rPr>
              <a:t>Paikallista ratkaisua edesauttaa </a:t>
            </a:r>
          </a:p>
          <a:p>
            <a:pPr lvl="1"/>
            <a:r>
              <a:rPr lang="fi-FI" dirty="0">
                <a:latin typeface="Verdana" panose="020B0604030504040204" pitchFamily="34" charset="0"/>
                <a:ea typeface="Verdana" panose="020B0604030504040204" pitchFamily="34" charset="0"/>
              </a:rPr>
              <a:t>yhteinen näkemys tilanteesta</a:t>
            </a:r>
          </a:p>
          <a:p>
            <a:pPr lvl="1"/>
            <a:r>
              <a:rPr lang="fi-FI" dirty="0">
                <a:latin typeface="Verdana" panose="020B0604030504040204" pitchFamily="34" charset="0"/>
                <a:ea typeface="Verdana" panose="020B0604030504040204" pitchFamily="34" charset="0"/>
              </a:rPr>
              <a:t>tieto ja näkemys siitä, mihin palkankorotus perustuu</a:t>
            </a:r>
          </a:p>
          <a:p>
            <a:pPr lvl="3"/>
            <a:r>
              <a:rPr lang="fi-FI" dirty="0">
                <a:latin typeface="Verdana" panose="020B0604030504040204" pitchFamily="34" charset="0"/>
                <a:ea typeface="Verdana" panose="020B0604030504040204" pitchFamily="34" charset="0"/>
              </a:rPr>
              <a:t>koskee yrityksen johtoa, esimiehiä, luottamusmiehiä ja työntekijöitä</a:t>
            </a:r>
          </a:p>
          <a:p>
            <a:pPr lvl="1"/>
            <a:r>
              <a:rPr lang="fi-FI" dirty="0">
                <a:latin typeface="Verdana" panose="020B0604030504040204" pitchFamily="34" charset="0"/>
                <a:ea typeface="Verdana" panose="020B0604030504040204" pitchFamily="34" charset="0"/>
              </a:rPr>
              <a:t>yhteinen näkemys palkitsemisen kannustavuudesta ja oikeudenmukaisuudesta</a:t>
            </a:r>
          </a:p>
          <a:p>
            <a:pPr lvl="1"/>
            <a:r>
              <a:rPr lang="fi-FI" dirty="0">
                <a:latin typeface="Verdana" panose="020B0604030504040204" pitchFamily="34" charset="0"/>
                <a:ea typeface="Verdana" panose="020B0604030504040204" pitchFamily="34" charset="0"/>
              </a:rPr>
              <a:t>johdon, esimiesten ja luottamusmiesten johdonmukainen toiminta </a:t>
            </a:r>
          </a:p>
          <a:p>
            <a:endParaRPr lang="fi-FI" dirty="0"/>
          </a:p>
        </p:txBody>
      </p:sp>
      <p:sp>
        <p:nvSpPr>
          <p:cNvPr id="4" name="Tekstin paikkamerkki 3">
            <a:extLst>
              <a:ext uri="{FF2B5EF4-FFF2-40B4-BE49-F238E27FC236}">
                <a16:creationId xmlns:a16="http://schemas.microsoft.com/office/drawing/2014/main" id="{0ED87B76-D8EC-4C53-A5CF-1221C8F99310}"/>
              </a:ext>
            </a:extLst>
          </p:cNvPr>
          <p:cNvSpPr>
            <a:spLocks noGrp="1"/>
          </p:cNvSpPr>
          <p:nvPr>
            <p:ph type="body" sz="quarter" idx="20"/>
          </p:nvPr>
        </p:nvSpPr>
        <p:spPr>
          <a:xfrm>
            <a:off x="1430400" y="1470601"/>
            <a:ext cx="10330229" cy="489577"/>
          </a:xfrm>
        </p:spPr>
        <p:txBody>
          <a:bodyPr/>
          <a:lstStyle/>
          <a:p>
            <a:r>
              <a:rPr lang="fi-FI" sz="3200" dirty="0">
                <a:latin typeface="Verdana" panose="020B0604030504040204" pitchFamily="34" charset="0"/>
                <a:ea typeface="Verdana" panose="020B0604030504040204" pitchFamily="34" charset="0"/>
              </a:rPr>
              <a:t>Palkkaratkaisusta neuvotellaan paikallisesti</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E77227DD-22EE-4162-87F0-FF6F7EB625CD}"/>
              </a:ext>
            </a:extLst>
          </p:cNvPr>
          <p:cNvSpPr>
            <a:spLocks noGrp="1"/>
          </p:cNvSpPr>
          <p:nvPr>
            <p:ph type="sldNum" sz="quarter" idx="4"/>
          </p:nvPr>
        </p:nvSpPr>
        <p:spPr/>
        <p:txBody>
          <a:bodyPr/>
          <a:lstStyle/>
          <a:p>
            <a:fld id="{50C76ADE-8D6B-40B7-AA7D-7503DB2F97EA}" type="slidenum">
              <a:rPr lang="fi-FI" smtClean="0"/>
              <a:pPr/>
              <a:t>4</a:t>
            </a:fld>
            <a:endParaRPr lang="fi-FI" dirty="0"/>
          </a:p>
        </p:txBody>
      </p:sp>
    </p:spTree>
    <p:extLst>
      <p:ext uri="{BB962C8B-B14F-4D97-AF65-F5344CB8AC3E}">
        <p14:creationId xmlns:p14="http://schemas.microsoft.com/office/powerpoint/2010/main" val="301816252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EDA9B47F-3076-4E2B-BD87-483836D892B5}"/>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E18E52E4-C0C8-4B13-BAB9-EC3521D6ADD7}"/>
              </a:ext>
            </a:extLst>
          </p:cNvPr>
          <p:cNvSpPr>
            <a:spLocks noGrp="1"/>
          </p:cNvSpPr>
          <p:nvPr>
            <p:ph idx="19"/>
          </p:nvPr>
        </p:nvSpPr>
        <p:spPr>
          <a:xfrm>
            <a:off x="1274646" y="1113182"/>
            <a:ext cx="10293962" cy="5407867"/>
          </a:xfrm>
        </p:spPr>
        <p:txBody>
          <a:bodyPr/>
          <a:lstStyle/>
          <a:p>
            <a:pPr>
              <a:defRPr/>
            </a:pPr>
            <a:r>
              <a:rPr lang="fi-FI" sz="2400" dirty="0">
                <a:latin typeface="Verdana" panose="020B0604030504040204" pitchFamily="34" charset="0"/>
                <a:ea typeface="Verdana" panose="020B0604030504040204" pitchFamily="34" charset="0"/>
                <a:cs typeface="Arial" pitchFamily="34" charset="0"/>
              </a:rPr>
              <a:t>Keskustellaan yrityksessä seurattavista tunnusluvuista</a:t>
            </a:r>
          </a:p>
          <a:p>
            <a:pPr>
              <a:defRPr/>
            </a:pPr>
            <a:r>
              <a:rPr lang="fi-FI" sz="2400" dirty="0">
                <a:latin typeface="Verdana" panose="020B0604030504040204" pitchFamily="34" charset="0"/>
                <a:ea typeface="Verdana" panose="020B0604030504040204" pitchFamily="34" charset="0"/>
                <a:cs typeface="Arial" pitchFamily="34" charset="0"/>
              </a:rPr>
              <a:t>Talouteen liittyvät, tilinpäätökseen perustuvat tunnusluvut kuvaavat yleensä</a:t>
            </a:r>
          </a:p>
          <a:p>
            <a:pPr marL="843199" lvl="2" indent="-380990">
              <a:buFont typeface="Arial" panose="020B0604020202020204" pitchFamily="34" charset="0"/>
              <a:buChar char="−"/>
              <a:defRPr/>
            </a:pPr>
            <a:r>
              <a:rPr lang="fi-FI" sz="1600" dirty="0">
                <a:latin typeface="Verdana" panose="020B0604030504040204" pitchFamily="34" charset="0"/>
                <a:ea typeface="Verdana" panose="020B0604030504040204" pitchFamily="34" charset="0"/>
                <a:cs typeface="Arial" pitchFamily="34" charset="0"/>
              </a:rPr>
              <a:t>toiminnan laajuutta</a:t>
            </a:r>
          </a:p>
          <a:p>
            <a:pPr marL="843199" lvl="2" indent="-380990">
              <a:buFont typeface="Arial" panose="020B0604020202020204" pitchFamily="34" charset="0"/>
              <a:buChar char="−"/>
              <a:defRPr/>
            </a:pPr>
            <a:r>
              <a:rPr lang="fi-FI" sz="1600" dirty="0">
                <a:latin typeface="Verdana" panose="020B0604030504040204" pitchFamily="34" charset="0"/>
                <a:ea typeface="Verdana" panose="020B0604030504040204" pitchFamily="34" charset="0"/>
                <a:cs typeface="Arial" pitchFamily="34" charset="0"/>
              </a:rPr>
              <a:t>kannattavuutta</a:t>
            </a:r>
          </a:p>
          <a:p>
            <a:pPr marL="843199" lvl="2" indent="-380990">
              <a:buFont typeface="Arial" panose="020B0604020202020204" pitchFamily="34" charset="0"/>
              <a:buChar char="−"/>
              <a:defRPr/>
            </a:pPr>
            <a:r>
              <a:rPr lang="fi-FI" sz="1600" dirty="0">
                <a:latin typeface="Verdana" panose="020B0604030504040204" pitchFamily="34" charset="0"/>
                <a:ea typeface="Verdana" panose="020B0604030504040204" pitchFamily="34" charset="0"/>
                <a:cs typeface="Arial" pitchFamily="34" charset="0"/>
              </a:rPr>
              <a:t>maksuvalmiutta</a:t>
            </a:r>
          </a:p>
          <a:p>
            <a:pPr marL="843199" lvl="2" indent="-380990">
              <a:buFont typeface="Arial" panose="020B0604020202020204" pitchFamily="34" charset="0"/>
              <a:buChar char="−"/>
              <a:defRPr/>
            </a:pPr>
            <a:r>
              <a:rPr lang="fi-FI" sz="1600" dirty="0">
                <a:latin typeface="Verdana" panose="020B0604030504040204" pitchFamily="34" charset="0"/>
                <a:ea typeface="Verdana" panose="020B0604030504040204" pitchFamily="34" charset="0"/>
                <a:cs typeface="Arial" pitchFamily="34" charset="0"/>
              </a:rPr>
              <a:t>vakavaraisuutta.</a:t>
            </a:r>
          </a:p>
          <a:p>
            <a:pPr>
              <a:defRPr/>
            </a:pPr>
            <a:r>
              <a:rPr lang="fi-FI" sz="2000" dirty="0">
                <a:latin typeface="Verdana" panose="020B0604030504040204" pitchFamily="34" charset="0"/>
                <a:ea typeface="Verdana" panose="020B0604030504040204" pitchFamily="34" charset="0"/>
                <a:cs typeface="Arial" pitchFamily="34" charset="0"/>
              </a:rPr>
              <a:t>Tilinpäätösanalyysin tarkoituksena on hahmottaa yrityksen tulevaisuuden taloudelliset lähtökohdat.</a:t>
            </a:r>
          </a:p>
          <a:p>
            <a:pPr>
              <a:defRPr/>
            </a:pPr>
            <a:r>
              <a:rPr lang="fi-FI" sz="2000" dirty="0">
                <a:latin typeface="Verdana" panose="020B0604030504040204" pitchFamily="34" charset="0"/>
                <a:ea typeface="Verdana" panose="020B0604030504040204" pitchFamily="34" charset="0"/>
                <a:cs typeface="Arial" pitchFamily="34" charset="0"/>
              </a:rPr>
              <a:t>Pääluottamusmiehellä tulee olla mahdollisuus tutustua/perehtyä tunnuslukuihin, joilla seurataan em. seikkoja.</a:t>
            </a:r>
          </a:p>
          <a:p>
            <a:pPr>
              <a:defRPr/>
            </a:pPr>
            <a:r>
              <a:rPr lang="fi-FI" sz="2000" dirty="0">
                <a:latin typeface="Verdana" panose="020B0604030504040204" pitchFamily="34" charset="0"/>
                <a:ea typeface="Verdana" panose="020B0604030504040204" pitchFamily="34" charset="0"/>
                <a:cs typeface="Arial" pitchFamily="34" charset="0"/>
              </a:rPr>
              <a:t>Analyysin perusteella tutkitaan muun muassa yrityksen kehitystä suhteessa tavoitteisiin sekä verrattuna toimialan tilanteeseen ja kilpailijoihin.</a:t>
            </a:r>
          </a:p>
          <a:p>
            <a:endParaRPr lang="fi-FI" dirty="0"/>
          </a:p>
        </p:txBody>
      </p:sp>
      <p:sp>
        <p:nvSpPr>
          <p:cNvPr id="4" name="Tekstin paikkamerkki 3">
            <a:extLst>
              <a:ext uri="{FF2B5EF4-FFF2-40B4-BE49-F238E27FC236}">
                <a16:creationId xmlns:a16="http://schemas.microsoft.com/office/drawing/2014/main" id="{A68219EE-B781-4AAE-ACB7-D3E06036741C}"/>
              </a:ext>
            </a:extLst>
          </p:cNvPr>
          <p:cNvSpPr>
            <a:spLocks noGrp="1"/>
          </p:cNvSpPr>
          <p:nvPr>
            <p:ph type="body" sz="quarter" idx="20"/>
          </p:nvPr>
        </p:nvSpPr>
        <p:spPr>
          <a:xfrm>
            <a:off x="1430401" y="477012"/>
            <a:ext cx="9561600" cy="489577"/>
          </a:xfrm>
        </p:spPr>
        <p:txBody>
          <a:bodyPr/>
          <a:lstStyle/>
          <a:p>
            <a:r>
              <a:rPr lang="fi-FI" sz="3200" dirty="0">
                <a:latin typeface="Verdana" panose="020B0604030504040204" pitchFamily="34" charset="0"/>
                <a:ea typeface="Verdana" panose="020B0604030504040204" pitchFamily="34" charset="0"/>
              </a:rPr>
              <a:t>Talous-, tilauskanta- ja työllisyystilanne</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A59F6756-D395-4B70-AE3E-9DB777FBAF35}"/>
              </a:ext>
            </a:extLst>
          </p:cNvPr>
          <p:cNvSpPr>
            <a:spLocks noGrp="1"/>
          </p:cNvSpPr>
          <p:nvPr>
            <p:ph type="sldNum" sz="quarter" idx="4"/>
          </p:nvPr>
        </p:nvSpPr>
        <p:spPr/>
        <p:txBody>
          <a:bodyPr/>
          <a:lstStyle/>
          <a:p>
            <a:fld id="{50C76ADE-8D6B-40B7-AA7D-7503DB2F97EA}" type="slidenum">
              <a:rPr lang="fi-FI" smtClean="0"/>
              <a:pPr/>
              <a:t>5</a:t>
            </a:fld>
            <a:endParaRPr lang="fi-FI" dirty="0"/>
          </a:p>
        </p:txBody>
      </p:sp>
    </p:spTree>
    <p:extLst>
      <p:ext uri="{BB962C8B-B14F-4D97-AF65-F5344CB8AC3E}">
        <p14:creationId xmlns:p14="http://schemas.microsoft.com/office/powerpoint/2010/main" val="62010487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8AFE2618-7237-40C1-9077-2C9351D93F0D}"/>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F878051C-9502-436F-8DDE-62478CE91D23}"/>
              </a:ext>
            </a:extLst>
          </p:cNvPr>
          <p:cNvSpPr>
            <a:spLocks noGrp="1"/>
          </p:cNvSpPr>
          <p:nvPr>
            <p:ph idx="19"/>
          </p:nvPr>
        </p:nvSpPr>
        <p:spPr/>
        <p:txBody>
          <a:bodyPr/>
          <a:lstStyle/>
          <a:p>
            <a:pPr marL="211661" indent="-211661">
              <a:defRPr/>
            </a:pPr>
            <a:r>
              <a:rPr lang="fi-FI" dirty="0">
                <a:latin typeface="Verdana" panose="020B0604030504040204" pitchFamily="34" charset="0"/>
                <a:ea typeface="Verdana" panose="020B0604030504040204" pitchFamily="34" charset="0"/>
                <a:cs typeface="Arial" pitchFamily="34" charset="0"/>
              </a:rPr>
              <a:t>Tilauskannan ja työllisyyden kehitystä kuvaavat luvut ovat tulevaisuuden ennusteita – osaan asioista ei voida yrityksessä vaikuttaa, mutta omalla toiminnalla on keskeinen merkitys menestymiselle.</a:t>
            </a:r>
          </a:p>
          <a:p>
            <a:pPr marL="211661" indent="-211661">
              <a:defRPr/>
            </a:pPr>
            <a:r>
              <a:rPr lang="fi-FI" dirty="0">
                <a:latin typeface="Verdana" panose="020B0604030504040204" pitchFamily="34" charset="0"/>
                <a:ea typeface="Verdana" panose="020B0604030504040204" pitchFamily="34" charset="0"/>
                <a:cs typeface="Arial" pitchFamily="34" charset="0"/>
              </a:rPr>
              <a:t>Yrityksen pärjääminen on riippuvainen uusiutumiskyvystä, työyhteisön ilmapiiristä, yhteistyökyvystä, joustavuus- ja laatutekijöistä.</a:t>
            </a:r>
          </a:p>
          <a:p>
            <a:pPr marL="211661" indent="-211661">
              <a:defRPr/>
            </a:pPr>
            <a:r>
              <a:rPr lang="fi-FI" dirty="0">
                <a:latin typeface="Verdana" panose="020B0604030504040204" pitchFamily="34" charset="0"/>
                <a:ea typeface="Verdana" panose="020B0604030504040204" pitchFamily="34" charset="0"/>
                <a:cs typeface="Arial" pitchFamily="34" charset="0"/>
              </a:rPr>
              <a:t>Jokainen yksilö vaikuttaa yrityksen menestykseen. Johdon, esimiesten ja luottamusmiesten tulee löytää keinoja saada kaikki mukaan toiminnan kehittämiseen.</a:t>
            </a:r>
          </a:p>
          <a:p>
            <a:endParaRPr lang="fi-FI" dirty="0"/>
          </a:p>
        </p:txBody>
      </p:sp>
      <p:sp>
        <p:nvSpPr>
          <p:cNvPr id="4" name="Tekstin paikkamerkki 3">
            <a:extLst>
              <a:ext uri="{FF2B5EF4-FFF2-40B4-BE49-F238E27FC236}">
                <a16:creationId xmlns:a16="http://schemas.microsoft.com/office/drawing/2014/main" id="{F80594B2-C102-489C-A188-3DC9F1BC6C38}"/>
              </a:ext>
            </a:extLst>
          </p:cNvPr>
          <p:cNvSpPr>
            <a:spLocks noGrp="1"/>
          </p:cNvSpPr>
          <p:nvPr>
            <p:ph type="body" sz="quarter" idx="20"/>
          </p:nvPr>
        </p:nvSpPr>
        <p:spPr/>
        <p:txBody>
          <a:bodyPr/>
          <a:lstStyle/>
          <a:p>
            <a:r>
              <a:rPr lang="fi-FI" sz="3200" dirty="0">
                <a:latin typeface="Verdana" panose="020B0604030504040204" pitchFamily="34" charset="0"/>
                <a:ea typeface="Verdana" panose="020B0604030504040204" pitchFamily="34" charset="0"/>
              </a:rPr>
              <a:t>Talous-, tilauskanta- ja työllisyystilanne</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C946CB8A-155B-4A20-953C-E0F17024ACE4}"/>
              </a:ext>
            </a:extLst>
          </p:cNvPr>
          <p:cNvSpPr>
            <a:spLocks noGrp="1"/>
          </p:cNvSpPr>
          <p:nvPr>
            <p:ph type="sldNum" sz="quarter" idx="4"/>
          </p:nvPr>
        </p:nvSpPr>
        <p:spPr/>
        <p:txBody>
          <a:bodyPr/>
          <a:lstStyle/>
          <a:p>
            <a:fld id="{50C76ADE-8D6B-40B7-AA7D-7503DB2F97EA}" type="slidenum">
              <a:rPr lang="fi-FI" smtClean="0"/>
              <a:pPr/>
              <a:t>6</a:t>
            </a:fld>
            <a:endParaRPr lang="fi-FI" dirty="0"/>
          </a:p>
        </p:txBody>
      </p:sp>
    </p:spTree>
    <p:extLst>
      <p:ext uri="{BB962C8B-B14F-4D97-AF65-F5344CB8AC3E}">
        <p14:creationId xmlns:p14="http://schemas.microsoft.com/office/powerpoint/2010/main" val="352347532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37A066E7-E4C3-4517-A160-436BD4376F26}"/>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2F33DB35-987A-4EC3-9094-2D09D503E9C6}"/>
              </a:ext>
            </a:extLst>
          </p:cNvPr>
          <p:cNvSpPr>
            <a:spLocks noGrp="1"/>
          </p:cNvSpPr>
          <p:nvPr>
            <p:ph idx="19"/>
          </p:nvPr>
        </p:nvSpPr>
        <p:spPr/>
        <p:txBody>
          <a:bodyPr/>
          <a:lstStyle/>
          <a:p>
            <a:pPr>
              <a:defRPr/>
            </a:pPr>
            <a:r>
              <a:rPr lang="fi-FI" sz="2400" dirty="0">
                <a:latin typeface="Verdana" panose="020B0604030504040204" pitchFamily="34" charset="0"/>
                <a:ea typeface="Verdana" panose="020B0604030504040204" pitchFamily="34" charset="0"/>
                <a:cs typeface="Arial" pitchFamily="34" charset="0"/>
              </a:rPr>
              <a:t>Kannustaa työntekijää kehittämään omaa osaamistaan ja ammattitaitoaan </a:t>
            </a:r>
          </a:p>
          <a:p>
            <a:pPr lvl="1">
              <a:buFont typeface="Arial" panose="020B0604020202020204" pitchFamily="34" charset="0"/>
              <a:buChar char="−"/>
              <a:defRPr/>
            </a:pPr>
            <a:r>
              <a:rPr lang="fi-FI" sz="1867" dirty="0">
                <a:latin typeface="Verdana" panose="020B0604030504040204" pitchFamily="34" charset="0"/>
                <a:ea typeface="Verdana" panose="020B0604030504040204" pitchFamily="34" charset="0"/>
                <a:cs typeface="Arial" pitchFamily="34" charset="0"/>
              </a:rPr>
              <a:t>on selvillä siitä, miten hän voi itse (ja ryhmän jäsenenä) vaikuttaa omaan palkkaansa</a:t>
            </a:r>
          </a:p>
          <a:p>
            <a:pPr lvl="1">
              <a:buFont typeface="Arial" panose="020B0604020202020204" pitchFamily="34" charset="0"/>
              <a:buChar char="−"/>
              <a:defRPr/>
            </a:pPr>
            <a:r>
              <a:rPr lang="fi-FI" sz="1867" dirty="0">
                <a:latin typeface="Verdana" panose="020B0604030504040204" pitchFamily="34" charset="0"/>
                <a:ea typeface="Verdana" panose="020B0604030504040204" pitchFamily="34" charset="0"/>
                <a:cs typeface="Arial" pitchFamily="34" charset="0"/>
              </a:rPr>
              <a:t>on saatava palautetta </a:t>
            </a:r>
          </a:p>
          <a:p>
            <a:pPr lvl="1">
              <a:buFont typeface="Arial" panose="020B0604020202020204" pitchFamily="34" charset="0"/>
              <a:buChar char="−"/>
              <a:defRPr/>
            </a:pPr>
            <a:r>
              <a:rPr lang="fi-FI" sz="1867" dirty="0">
                <a:latin typeface="Verdana" panose="020B0604030504040204" pitchFamily="34" charset="0"/>
                <a:ea typeface="Verdana" panose="020B0604030504040204" pitchFamily="34" charset="0"/>
                <a:cs typeface="Arial" pitchFamily="34" charset="0"/>
              </a:rPr>
              <a:t>avoin vuorovaikutus esimiehen kanssa – miten osaamista kehitetään edelleen</a:t>
            </a:r>
          </a:p>
          <a:p>
            <a:pPr marL="361942" lvl="1" indent="-361942">
              <a:buFontTx/>
              <a:buChar char="•"/>
              <a:defRPr/>
            </a:pPr>
            <a:r>
              <a:rPr lang="fi-FI" dirty="0">
                <a:latin typeface="Verdana" panose="020B0604030504040204" pitchFamily="34" charset="0"/>
                <a:ea typeface="Verdana" panose="020B0604030504040204" pitchFamily="34" charset="0"/>
                <a:cs typeface="Arial" pitchFamily="34" charset="0"/>
              </a:rPr>
              <a:t>Henkilökohtaisilla korotuksilla palkitaan osaamisesta, vastuunottamisesta ja hyvistä työsuorituksista</a:t>
            </a:r>
          </a:p>
          <a:p>
            <a:pPr lvl="1">
              <a:buFont typeface="Arial" panose="020B0604020202020204" pitchFamily="34" charset="0"/>
              <a:buChar char="−"/>
              <a:defRPr/>
            </a:pPr>
            <a:r>
              <a:rPr lang="fi-FI" sz="1867" dirty="0">
                <a:latin typeface="Verdana" panose="020B0604030504040204" pitchFamily="34" charset="0"/>
                <a:ea typeface="Verdana" panose="020B0604030504040204" pitchFamily="34" charset="0"/>
                <a:cs typeface="Arial" pitchFamily="34" charset="0"/>
              </a:rPr>
              <a:t>osaamisesta, vastuun ottamisesta ja hyvistä työsuorituksista voidaan palkita ainoastaan yrityksissä ja työpaikoilla lähellä ihmisiä, jotka työn tekevät</a:t>
            </a:r>
          </a:p>
          <a:p>
            <a:endParaRPr lang="fi-FI" dirty="0"/>
          </a:p>
        </p:txBody>
      </p:sp>
      <p:sp>
        <p:nvSpPr>
          <p:cNvPr id="4" name="Tekstin paikkamerkki 3">
            <a:extLst>
              <a:ext uri="{FF2B5EF4-FFF2-40B4-BE49-F238E27FC236}">
                <a16:creationId xmlns:a16="http://schemas.microsoft.com/office/drawing/2014/main" id="{21D0255C-FFE4-4E50-9560-387E62F45F4E}"/>
              </a:ext>
            </a:extLst>
          </p:cNvPr>
          <p:cNvSpPr>
            <a:spLocks noGrp="1"/>
          </p:cNvSpPr>
          <p:nvPr>
            <p:ph type="body" sz="quarter" idx="20"/>
          </p:nvPr>
        </p:nvSpPr>
        <p:spPr/>
        <p:txBody>
          <a:bodyPr/>
          <a:lstStyle/>
          <a:p>
            <a:r>
              <a:rPr lang="fi-FI" sz="3200" dirty="0">
                <a:latin typeface="Verdana" panose="020B0604030504040204" pitchFamily="34" charset="0"/>
                <a:ea typeface="Verdana" panose="020B0604030504040204" pitchFamily="34" charset="0"/>
              </a:rPr>
              <a:t>Palkitsemisen kannustavuus</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91E5B448-D0C8-4DB7-845C-E766B8ED70A9}"/>
              </a:ext>
            </a:extLst>
          </p:cNvPr>
          <p:cNvSpPr>
            <a:spLocks noGrp="1"/>
          </p:cNvSpPr>
          <p:nvPr>
            <p:ph type="sldNum" sz="quarter" idx="4"/>
          </p:nvPr>
        </p:nvSpPr>
        <p:spPr/>
        <p:txBody>
          <a:bodyPr/>
          <a:lstStyle/>
          <a:p>
            <a:fld id="{50C76ADE-8D6B-40B7-AA7D-7503DB2F97EA}" type="slidenum">
              <a:rPr lang="fi-FI" smtClean="0"/>
              <a:pPr/>
              <a:t>7</a:t>
            </a:fld>
            <a:endParaRPr lang="fi-FI" dirty="0"/>
          </a:p>
        </p:txBody>
      </p:sp>
    </p:spTree>
    <p:extLst>
      <p:ext uri="{BB962C8B-B14F-4D97-AF65-F5344CB8AC3E}">
        <p14:creationId xmlns:p14="http://schemas.microsoft.com/office/powerpoint/2010/main" val="3743848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A4DC0DB0-10FA-497E-A888-73A6B4FA37B4}"/>
              </a:ext>
            </a:extLst>
          </p:cNvPr>
          <p:cNvSpPr>
            <a:spLocks noGrp="1"/>
          </p:cNvSpPr>
          <p:nvPr>
            <p:ph type="body" sz="quarter" idx="18"/>
          </p:nvPr>
        </p:nvSpPr>
        <p:spPr/>
        <p:txBody>
          <a:bodyPr/>
          <a:lstStyle/>
          <a:p>
            <a:endParaRPr lang="fi-FI"/>
          </a:p>
        </p:txBody>
      </p:sp>
      <p:sp>
        <p:nvSpPr>
          <p:cNvPr id="3" name="Sisällön paikkamerkki 2">
            <a:extLst>
              <a:ext uri="{FF2B5EF4-FFF2-40B4-BE49-F238E27FC236}">
                <a16:creationId xmlns:a16="http://schemas.microsoft.com/office/drawing/2014/main" id="{3E99E508-3522-4312-8E14-6A00E0F864F3}"/>
              </a:ext>
            </a:extLst>
          </p:cNvPr>
          <p:cNvSpPr>
            <a:spLocks noGrp="1"/>
          </p:cNvSpPr>
          <p:nvPr>
            <p:ph idx="19"/>
          </p:nvPr>
        </p:nvSpPr>
        <p:spPr/>
        <p:txBody>
          <a:bodyPr/>
          <a:lstStyle/>
          <a:p>
            <a:pPr>
              <a:defRPr/>
            </a:pPr>
            <a:r>
              <a:rPr lang="fi-FI" sz="2400" dirty="0">
                <a:latin typeface="Verdana" panose="020B0604030504040204" pitchFamily="34" charset="0"/>
                <a:ea typeface="Verdana" panose="020B0604030504040204" pitchFamily="34" charset="0"/>
                <a:cs typeface="Arial" pitchFamily="34" charset="0"/>
              </a:rPr>
              <a:t>Tuottavuus paranee, kun palkankorotukset voidaan kohdentaa oikeudenmukaisesti ja kannustavasti.</a:t>
            </a:r>
          </a:p>
          <a:p>
            <a:pPr lvl="1">
              <a:defRPr/>
            </a:pPr>
            <a:endParaRPr lang="fi-FI" dirty="0">
              <a:latin typeface="Verdana" panose="020B0604030504040204" pitchFamily="34" charset="0"/>
              <a:ea typeface="Verdana" panose="020B0604030504040204" pitchFamily="34" charset="0"/>
              <a:cs typeface="Arial" pitchFamily="34" charset="0"/>
            </a:endParaRPr>
          </a:p>
          <a:p>
            <a:pPr>
              <a:defRPr/>
            </a:pPr>
            <a:r>
              <a:rPr lang="fi-FI" sz="2400" dirty="0">
                <a:latin typeface="Verdana" panose="020B0604030504040204" pitchFamily="34" charset="0"/>
                <a:ea typeface="Verdana" panose="020B0604030504040204" pitchFamily="34" charset="0"/>
                <a:cs typeface="Arial" pitchFamily="34" charset="0"/>
              </a:rPr>
              <a:t>Palkitsemisen ylläpito on jatkuvaa toimintaa </a:t>
            </a:r>
          </a:p>
          <a:p>
            <a:pPr lvl="1">
              <a:buFont typeface="Arial" panose="020B0604020202020204" pitchFamily="34" charset="0"/>
              <a:buChar char="−"/>
              <a:defRPr/>
            </a:pPr>
            <a:r>
              <a:rPr lang="fi-FI" sz="1867" dirty="0">
                <a:latin typeface="Verdana" panose="020B0604030504040204" pitchFamily="34" charset="0"/>
                <a:ea typeface="Verdana" panose="020B0604030504040204" pitchFamily="34" charset="0"/>
                <a:cs typeface="Arial" pitchFamily="34" charset="0"/>
              </a:rPr>
              <a:t>yrityksen palkkapolitiikka</a:t>
            </a:r>
          </a:p>
          <a:p>
            <a:endParaRPr lang="fi-FI" dirty="0"/>
          </a:p>
        </p:txBody>
      </p:sp>
      <p:sp>
        <p:nvSpPr>
          <p:cNvPr id="4" name="Tekstin paikkamerkki 3">
            <a:extLst>
              <a:ext uri="{FF2B5EF4-FFF2-40B4-BE49-F238E27FC236}">
                <a16:creationId xmlns:a16="http://schemas.microsoft.com/office/drawing/2014/main" id="{F49FD9F7-6DE3-425F-91C3-233836065A91}"/>
              </a:ext>
            </a:extLst>
          </p:cNvPr>
          <p:cNvSpPr>
            <a:spLocks noGrp="1"/>
          </p:cNvSpPr>
          <p:nvPr>
            <p:ph type="body" sz="quarter" idx="20"/>
          </p:nvPr>
        </p:nvSpPr>
        <p:spPr/>
        <p:txBody>
          <a:bodyPr/>
          <a:lstStyle/>
          <a:p>
            <a:r>
              <a:rPr lang="fi-FI" sz="3200" dirty="0">
                <a:latin typeface="Verdana" panose="020B0604030504040204" pitchFamily="34" charset="0"/>
                <a:ea typeface="Verdana" panose="020B0604030504040204" pitchFamily="34" charset="0"/>
              </a:rPr>
              <a:t>Palkitsemisen kannustavuus</a:t>
            </a:r>
            <a:endParaRPr lang="fi-FI" dirty="0">
              <a:latin typeface="Verdana" panose="020B0604030504040204" pitchFamily="34" charset="0"/>
              <a:ea typeface="Verdana" panose="020B0604030504040204" pitchFamily="34" charset="0"/>
            </a:endParaRPr>
          </a:p>
        </p:txBody>
      </p:sp>
      <p:sp>
        <p:nvSpPr>
          <p:cNvPr id="5" name="Dian numeron paikkamerkki 4">
            <a:extLst>
              <a:ext uri="{FF2B5EF4-FFF2-40B4-BE49-F238E27FC236}">
                <a16:creationId xmlns:a16="http://schemas.microsoft.com/office/drawing/2014/main" id="{198FD8BD-3F41-41D8-B20D-804E61C7C112}"/>
              </a:ext>
            </a:extLst>
          </p:cNvPr>
          <p:cNvSpPr>
            <a:spLocks noGrp="1"/>
          </p:cNvSpPr>
          <p:nvPr>
            <p:ph type="sldNum" sz="quarter" idx="4"/>
          </p:nvPr>
        </p:nvSpPr>
        <p:spPr/>
        <p:txBody>
          <a:bodyPr/>
          <a:lstStyle/>
          <a:p>
            <a:fld id="{50C76ADE-8D6B-40B7-AA7D-7503DB2F97EA}" type="slidenum">
              <a:rPr lang="fi-FI" smtClean="0"/>
              <a:pPr/>
              <a:t>8</a:t>
            </a:fld>
            <a:endParaRPr lang="fi-FI" dirty="0"/>
          </a:p>
        </p:txBody>
      </p:sp>
    </p:spTree>
    <p:extLst>
      <p:ext uri="{BB962C8B-B14F-4D97-AF65-F5344CB8AC3E}">
        <p14:creationId xmlns:p14="http://schemas.microsoft.com/office/powerpoint/2010/main" val="368884699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170CBC9-51FB-42F3-BE41-4F4D6195385F}"/>
              </a:ext>
            </a:extLst>
          </p:cNvPr>
          <p:cNvSpPr txBox="1">
            <a:spLocks noChangeArrowheads="1"/>
          </p:cNvSpPr>
          <p:nvPr/>
        </p:nvSpPr>
        <p:spPr>
          <a:xfrm>
            <a:off x="177103" y="68627"/>
            <a:ext cx="10972800" cy="816743"/>
          </a:xfrm>
          <a:prstGeom prst="rect">
            <a:avLst/>
          </a:prstGeom>
        </p:spPr>
        <p:txBody>
          <a:bodyPr>
            <a:normAutofit fontScale="32500" lnSpcReduction="20000"/>
          </a:bodyPr>
          <a:lstStyle>
            <a:lvl1pPr marL="14400" algn="l" defTabSz="806052" rtl="0" eaLnBrk="1" latinLnBrk="0" hangingPunct="1">
              <a:lnSpc>
                <a:spcPts val="2700"/>
              </a:lnSpc>
              <a:spcBef>
                <a:spcPts val="0"/>
              </a:spcBef>
              <a:spcAft>
                <a:spcPts val="0"/>
              </a:spcAft>
              <a:buNone/>
              <a:defRPr sz="2200" b="1" kern="1200" spc="-35" baseline="0">
                <a:solidFill>
                  <a:srgbClr val="000000"/>
                </a:solidFill>
                <a:latin typeface="+mj-lt"/>
                <a:ea typeface="Adobe Fan Heiti Std B" panose="020B0700000000000000" pitchFamily="34" charset="-128"/>
                <a:cs typeface="Adobe Hebrew" panose="02040503050201020203" pitchFamily="18" charset="-79"/>
              </a:defRPr>
            </a:lvl1pPr>
          </a:lstStyle>
          <a:p>
            <a:r>
              <a:rPr lang="fi-FI" sz="9600" dirty="0"/>
              <a:t>Palkkaratkaisusta neuvotellaan paikallisesti</a:t>
            </a:r>
          </a:p>
          <a:p>
            <a:r>
              <a:rPr lang="fi-FI" sz="9600" dirty="0">
                <a:solidFill>
                  <a:srgbClr val="002664"/>
                </a:solidFill>
              </a:rPr>
              <a:t>Neuvottelut palkkaratkaisusta ja sen taustoista</a:t>
            </a:r>
            <a:r>
              <a:rPr lang="fi-FI" sz="2667" dirty="0">
                <a:solidFill>
                  <a:srgbClr val="002664"/>
                </a:solidFill>
              </a:rPr>
              <a:t>:</a:t>
            </a:r>
          </a:p>
        </p:txBody>
      </p:sp>
      <p:sp>
        <p:nvSpPr>
          <p:cNvPr id="6" name="Text Box 3">
            <a:extLst>
              <a:ext uri="{FF2B5EF4-FFF2-40B4-BE49-F238E27FC236}">
                <a16:creationId xmlns:a16="http://schemas.microsoft.com/office/drawing/2014/main" id="{EF742005-B20D-4E53-B589-66AE5DEAB80A}"/>
              </a:ext>
            </a:extLst>
          </p:cNvPr>
          <p:cNvSpPr txBox="1">
            <a:spLocks noChangeArrowheads="1"/>
          </p:cNvSpPr>
          <p:nvPr/>
        </p:nvSpPr>
        <p:spPr bwMode="auto">
          <a:xfrm>
            <a:off x="2927352" y="1124744"/>
            <a:ext cx="6049433" cy="66697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eaLnBrk="1" hangingPunct="1">
              <a:spcBef>
                <a:spcPct val="50000"/>
              </a:spcBef>
              <a:buNone/>
            </a:pPr>
            <a:r>
              <a:rPr lang="fi-FI" sz="1867" dirty="0">
                <a:solidFill>
                  <a:srgbClr val="002664"/>
                </a:solidFill>
              </a:rPr>
              <a:t>Yrityksen tai työpaikan talous-, tilauskanta- ja työllisyystilanteen tarkastelu</a:t>
            </a:r>
          </a:p>
        </p:txBody>
      </p:sp>
      <p:sp>
        <p:nvSpPr>
          <p:cNvPr id="8" name="Text Box 4">
            <a:extLst>
              <a:ext uri="{FF2B5EF4-FFF2-40B4-BE49-F238E27FC236}">
                <a16:creationId xmlns:a16="http://schemas.microsoft.com/office/drawing/2014/main" id="{D1A87CA7-6F27-48FA-A3FE-B441E4ADC062}"/>
              </a:ext>
            </a:extLst>
          </p:cNvPr>
          <p:cNvSpPr txBox="1">
            <a:spLocks noChangeArrowheads="1"/>
          </p:cNvSpPr>
          <p:nvPr/>
        </p:nvSpPr>
        <p:spPr bwMode="auto">
          <a:xfrm>
            <a:off x="2927352" y="2143356"/>
            <a:ext cx="6049433" cy="9543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eaLnBrk="1" hangingPunct="1">
              <a:buFontTx/>
              <a:buChar char="•"/>
            </a:pPr>
            <a:r>
              <a:rPr lang="fi-FI" sz="1867" dirty="0">
                <a:solidFill>
                  <a:srgbClr val="002664"/>
                </a:solidFill>
              </a:rPr>
              <a:t> Palkkauksen kannustavuus, palkkaporrastus, tuottavuuden kehittyminen</a:t>
            </a:r>
          </a:p>
          <a:p>
            <a:pPr eaLnBrk="1" hangingPunct="1">
              <a:buFontTx/>
              <a:buChar char="•"/>
            </a:pPr>
            <a:r>
              <a:rPr lang="fi-FI" sz="1867" dirty="0">
                <a:solidFill>
                  <a:srgbClr val="002664"/>
                </a:solidFill>
              </a:rPr>
              <a:t> Työpaikan tarpeita vastaava ratkaisu</a:t>
            </a:r>
          </a:p>
        </p:txBody>
      </p:sp>
      <p:sp>
        <p:nvSpPr>
          <p:cNvPr id="9" name="Text Box 5">
            <a:extLst>
              <a:ext uri="{FF2B5EF4-FFF2-40B4-BE49-F238E27FC236}">
                <a16:creationId xmlns:a16="http://schemas.microsoft.com/office/drawing/2014/main" id="{8098DEB3-3BEF-4442-A37A-E43147197B6C}"/>
              </a:ext>
            </a:extLst>
          </p:cNvPr>
          <p:cNvSpPr txBox="1">
            <a:spLocks noChangeArrowheads="1"/>
          </p:cNvSpPr>
          <p:nvPr/>
        </p:nvSpPr>
        <p:spPr bwMode="auto">
          <a:xfrm>
            <a:off x="1933046" y="3564387"/>
            <a:ext cx="3844660" cy="152894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algn="l" eaLnBrk="1" hangingPunct="1">
              <a:spcBef>
                <a:spcPct val="50000"/>
              </a:spcBef>
              <a:buNone/>
            </a:pPr>
            <a:r>
              <a:rPr lang="fi-FI" sz="1867" dirty="0">
                <a:solidFill>
                  <a:srgbClr val="002664"/>
                </a:solidFill>
              </a:rPr>
              <a:t>Sovitaan pääluottamusmiehen kanssa palkankorotuksen</a:t>
            </a:r>
          </a:p>
          <a:p>
            <a:pPr eaLnBrk="1" hangingPunct="1">
              <a:buFont typeface="Arial" charset="0"/>
              <a:buChar char="•"/>
            </a:pPr>
            <a:r>
              <a:rPr lang="fi-FI" sz="1867" dirty="0">
                <a:solidFill>
                  <a:srgbClr val="002664"/>
                </a:solidFill>
              </a:rPr>
              <a:t>Toteutustapa</a:t>
            </a:r>
          </a:p>
          <a:p>
            <a:pPr eaLnBrk="1" hangingPunct="1">
              <a:buFont typeface="Arial" charset="0"/>
              <a:buChar char="•"/>
            </a:pPr>
            <a:r>
              <a:rPr lang="fi-FI" sz="1867" dirty="0">
                <a:solidFill>
                  <a:srgbClr val="002664"/>
                </a:solidFill>
              </a:rPr>
              <a:t>Ajankohta</a:t>
            </a:r>
          </a:p>
          <a:p>
            <a:pPr eaLnBrk="1" hangingPunct="1">
              <a:buFont typeface="Arial" charset="0"/>
              <a:buChar char="•"/>
            </a:pPr>
            <a:r>
              <a:rPr lang="fi-FI" sz="1867" dirty="0">
                <a:solidFill>
                  <a:srgbClr val="002664"/>
                </a:solidFill>
              </a:rPr>
              <a:t>Suuruus</a:t>
            </a:r>
          </a:p>
        </p:txBody>
      </p:sp>
      <p:sp>
        <p:nvSpPr>
          <p:cNvPr id="10" name="Text Box 6">
            <a:extLst>
              <a:ext uri="{FF2B5EF4-FFF2-40B4-BE49-F238E27FC236}">
                <a16:creationId xmlns:a16="http://schemas.microsoft.com/office/drawing/2014/main" id="{9F091ED4-D09A-4E0C-88F6-29717068DC2F}"/>
              </a:ext>
            </a:extLst>
          </p:cNvPr>
          <p:cNvSpPr txBox="1">
            <a:spLocks noChangeArrowheads="1"/>
          </p:cNvSpPr>
          <p:nvPr/>
        </p:nvSpPr>
        <p:spPr bwMode="auto">
          <a:xfrm>
            <a:off x="2555743" y="5515111"/>
            <a:ext cx="2499784" cy="66697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eaLnBrk="1" hangingPunct="1">
              <a:spcBef>
                <a:spcPct val="50000"/>
              </a:spcBef>
              <a:buNone/>
            </a:pPr>
            <a:r>
              <a:rPr lang="fi-FI" sz="1867" dirty="0">
                <a:solidFill>
                  <a:srgbClr val="002664"/>
                </a:solidFill>
              </a:rPr>
              <a:t>Paikallisen ratkaisun toteutus</a:t>
            </a:r>
          </a:p>
        </p:txBody>
      </p:sp>
      <p:sp>
        <p:nvSpPr>
          <p:cNvPr id="11" name="AutoShape 9">
            <a:extLst>
              <a:ext uri="{FF2B5EF4-FFF2-40B4-BE49-F238E27FC236}">
                <a16:creationId xmlns:a16="http://schemas.microsoft.com/office/drawing/2014/main" id="{C1658770-EDFC-47BF-BB81-F66345B10729}"/>
              </a:ext>
            </a:extLst>
          </p:cNvPr>
          <p:cNvSpPr>
            <a:spLocks noChangeArrowheads="1"/>
          </p:cNvSpPr>
          <p:nvPr/>
        </p:nvSpPr>
        <p:spPr bwMode="auto">
          <a:xfrm>
            <a:off x="5808133" y="1831711"/>
            <a:ext cx="287867" cy="286597"/>
          </a:xfrm>
          <a:prstGeom prst="downArrow">
            <a:avLst>
              <a:gd name="adj1" fmla="val 50000"/>
              <a:gd name="adj2" fmla="val 33456"/>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l">
              <a:spcAft>
                <a:spcPct val="20000"/>
              </a:spcAft>
              <a:buClr>
                <a:srgbClr val="822433"/>
              </a:buClr>
              <a:buFontTx/>
              <a:buChar char="•"/>
            </a:pPr>
            <a:endParaRPr lang="fi-FI" sz="2667">
              <a:solidFill>
                <a:srgbClr val="002664"/>
              </a:solidFill>
            </a:endParaRPr>
          </a:p>
        </p:txBody>
      </p:sp>
      <p:sp>
        <p:nvSpPr>
          <p:cNvPr id="12" name="AutoShape 10">
            <a:extLst>
              <a:ext uri="{FF2B5EF4-FFF2-40B4-BE49-F238E27FC236}">
                <a16:creationId xmlns:a16="http://schemas.microsoft.com/office/drawing/2014/main" id="{0D60663D-4156-469A-AC64-955E48EA7523}"/>
              </a:ext>
            </a:extLst>
          </p:cNvPr>
          <p:cNvSpPr>
            <a:spLocks noChangeArrowheads="1"/>
          </p:cNvSpPr>
          <p:nvPr/>
        </p:nvSpPr>
        <p:spPr bwMode="auto">
          <a:xfrm>
            <a:off x="3711443" y="5210547"/>
            <a:ext cx="272323" cy="234677"/>
          </a:xfrm>
          <a:prstGeom prst="downArrow">
            <a:avLst>
              <a:gd name="adj1" fmla="val 50000"/>
              <a:gd name="adj2" fmla="val 33456"/>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l">
              <a:spcAft>
                <a:spcPct val="20000"/>
              </a:spcAft>
              <a:buClr>
                <a:srgbClr val="822433"/>
              </a:buClr>
              <a:buFontTx/>
              <a:buChar char="•"/>
            </a:pPr>
            <a:endParaRPr lang="fi-FI" sz="2667">
              <a:solidFill>
                <a:srgbClr val="002664"/>
              </a:solidFill>
            </a:endParaRPr>
          </a:p>
        </p:txBody>
      </p:sp>
      <p:sp>
        <p:nvSpPr>
          <p:cNvPr id="13" name="Text Box 13">
            <a:extLst>
              <a:ext uri="{FF2B5EF4-FFF2-40B4-BE49-F238E27FC236}">
                <a16:creationId xmlns:a16="http://schemas.microsoft.com/office/drawing/2014/main" id="{6854B097-F7A5-4120-8EE3-38BC1CE3F122}"/>
              </a:ext>
            </a:extLst>
          </p:cNvPr>
          <p:cNvSpPr txBox="1">
            <a:spLocks noChangeArrowheads="1"/>
          </p:cNvSpPr>
          <p:nvPr/>
        </p:nvSpPr>
        <p:spPr bwMode="auto">
          <a:xfrm>
            <a:off x="2174743" y="3175861"/>
            <a:ext cx="3340100" cy="37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algn="l" eaLnBrk="1" hangingPunct="1">
              <a:spcBef>
                <a:spcPct val="50000"/>
              </a:spcBef>
              <a:buNone/>
            </a:pPr>
            <a:r>
              <a:rPr lang="fi-FI" sz="1867" b="1" dirty="0">
                <a:solidFill>
                  <a:srgbClr val="002664"/>
                </a:solidFill>
              </a:rPr>
              <a:t>Paikallinen palkkaratkaisu:</a:t>
            </a:r>
          </a:p>
        </p:txBody>
      </p:sp>
      <p:sp>
        <p:nvSpPr>
          <p:cNvPr id="14" name="Text Box 26">
            <a:extLst>
              <a:ext uri="{FF2B5EF4-FFF2-40B4-BE49-F238E27FC236}">
                <a16:creationId xmlns:a16="http://schemas.microsoft.com/office/drawing/2014/main" id="{C2508D98-4E54-4FCB-BE83-C749DE05AFD2}"/>
              </a:ext>
            </a:extLst>
          </p:cNvPr>
          <p:cNvSpPr txBox="1">
            <a:spLocks noChangeArrowheads="1"/>
          </p:cNvSpPr>
          <p:nvPr/>
        </p:nvSpPr>
        <p:spPr bwMode="auto">
          <a:xfrm>
            <a:off x="6096000" y="3206879"/>
            <a:ext cx="4128624" cy="37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algn="l" eaLnBrk="1" hangingPunct="1">
              <a:spcBef>
                <a:spcPct val="50000"/>
              </a:spcBef>
              <a:buNone/>
            </a:pPr>
            <a:r>
              <a:rPr lang="fi-FI" sz="1867" b="1" dirty="0">
                <a:solidFill>
                  <a:srgbClr val="002664"/>
                </a:solidFill>
              </a:rPr>
              <a:t>Ellei paikallista  palkkaratkaisua:</a:t>
            </a:r>
          </a:p>
        </p:txBody>
      </p:sp>
      <p:sp>
        <p:nvSpPr>
          <p:cNvPr id="15" name="Text Box 20">
            <a:extLst>
              <a:ext uri="{FF2B5EF4-FFF2-40B4-BE49-F238E27FC236}">
                <a16:creationId xmlns:a16="http://schemas.microsoft.com/office/drawing/2014/main" id="{D7625594-11ED-4C1D-9216-F8AFBAFAB95F}"/>
              </a:ext>
            </a:extLst>
          </p:cNvPr>
          <p:cNvSpPr txBox="1">
            <a:spLocks noChangeArrowheads="1"/>
          </p:cNvSpPr>
          <p:nvPr/>
        </p:nvSpPr>
        <p:spPr bwMode="auto">
          <a:xfrm>
            <a:off x="6576053" y="3535467"/>
            <a:ext cx="4896544" cy="810671"/>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eaLnBrk="1" hangingPunct="1">
              <a:spcBef>
                <a:spcPct val="50000"/>
              </a:spcBef>
              <a:buNone/>
            </a:pPr>
            <a:r>
              <a:rPr lang="fi-FI" sz="1867" dirty="0">
                <a:solidFill>
                  <a:srgbClr val="002664"/>
                </a:solidFill>
              </a:rPr>
              <a:t>1.3.2020</a:t>
            </a:r>
          </a:p>
          <a:p>
            <a:pPr eaLnBrk="1" hangingPunct="1">
              <a:spcBef>
                <a:spcPct val="50000"/>
              </a:spcBef>
              <a:buNone/>
            </a:pPr>
            <a:r>
              <a:rPr lang="fi-FI" sz="1867" dirty="0">
                <a:solidFill>
                  <a:srgbClr val="002664"/>
                </a:solidFill>
              </a:rPr>
              <a:t>Yleiskorotus 1,3 %</a:t>
            </a:r>
          </a:p>
        </p:txBody>
      </p:sp>
      <p:sp>
        <p:nvSpPr>
          <p:cNvPr id="16" name="Text Box 20">
            <a:extLst>
              <a:ext uri="{FF2B5EF4-FFF2-40B4-BE49-F238E27FC236}">
                <a16:creationId xmlns:a16="http://schemas.microsoft.com/office/drawing/2014/main" id="{36187BF4-63A6-4565-BBB5-9E15DF139D38}"/>
              </a:ext>
            </a:extLst>
          </p:cNvPr>
          <p:cNvSpPr txBox="1">
            <a:spLocks noChangeArrowheads="1"/>
          </p:cNvSpPr>
          <p:nvPr/>
        </p:nvSpPr>
        <p:spPr bwMode="auto">
          <a:xfrm>
            <a:off x="6576053" y="5000063"/>
            <a:ext cx="4896544" cy="12416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20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eaLnBrk="1" hangingPunct="1">
              <a:spcBef>
                <a:spcPct val="50000"/>
              </a:spcBef>
              <a:buNone/>
            </a:pPr>
            <a:r>
              <a:rPr lang="fi-FI" sz="1867" dirty="0">
                <a:solidFill>
                  <a:srgbClr val="002664"/>
                </a:solidFill>
              </a:rPr>
              <a:t>1.2.2021</a:t>
            </a:r>
          </a:p>
          <a:p>
            <a:pPr eaLnBrk="1" hangingPunct="1">
              <a:spcBef>
                <a:spcPct val="50000"/>
              </a:spcBef>
              <a:buNone/>
            </a:pPr>
            <a:r>
              <a:rPr lang="fi-FI" sz="1867" dirty="0">
                <a:solidFill>
                  <a:srgbClr val="002664"/>
                </a:solidFill>
              </a:rPr>
              <a:t>Yleiskorotus 1,4 %</a:t>
            </a:r>
          </a:p>
          <a:p>
            <a:pPr eaLnBrk="1" hangingPunct="1">
              <a:spcBef>
                <a:spcPct val="50000"/>
              </a:spcBef>
              <a:buNone/>
            </a:pPr>
            <a:r>
              <a:rPr lang="fi-FI" sz="1867" dirty="0">
                <a:solidFill>
                  <a:srgbClr val="002664"/>
                </a:solidFill>
              </a:rPr>
              <a:t>0,6 % yritys-tai työpaikkakohtainen erä</a:t>
            </a:r>
          </a:p>
        </p:txBody>
      </p:sp>
      <p:sp>
        <p:nvSpPr>
          <p:cNvPr id="3" name="Dian numeron paikkamerkki 2">
            <a:extLst>
              <a:ext uri="{FF2B5EF4-FFF2-40B4-BE49-F238E27FC236}">
                <a16:creationId xmlns:a16="http://schemas.microsoft.com/office/drawing/2014/main" id="{7F6167AD-8843-4B5E-9E0B-C33CA0425403}"/>
              </a:ext>
            </a:extLst>
          </p:cNvPr>
          <p:cNvSpPr>
            <a:spLocks noGrp="1"/>
          </p:cNvSpPr>
          <p:nvPr>
            <p:ph type="sldNum" sz="quarter" idx="4"/>
          </p:nvPr>
        </p:nvSpPr>
        <p:spPr/>
        <p:txBody>
          <a:bodyPr/>
          <a:lstStyle/>
          <a:p>
            <a:fld id="{50C76ADE-8D6B-40B7-AA7D-7503DB2F97EA}" type="slidenum">
              <a:rPr lang="fi-FI" smtClean="0"/>
              <a:pPr/>
              <a:t>9</a:t>
            </a:fld>
            <a:endParaRPr lang="fi-FI" dirty="0"/>
          </a:p>
        </p:txBody>
      </p:sp>
    </p:spTree>
    <p:extLst>
      <p:ext uri="{BB962C8B-B14F-4D97-AF65-F5344CB8AC3E}">
        <p14:creationId xmlns:p14="http://schemas.microsoft.com/office/powerpoint/2010/main" val="98727807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0-#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0-#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0-#ppt_w/2"/>
                                          </p:val>
                                        </p:tav>
                                        <p:tav tm="100000">
                                          <p:val>
                                            <p:strVal val="#ppt_x"/>
                                          </p:val>
                                        </p:tav>
                                      </p:tavLst>
                                    </p:anim>
                                    <p:anim calcmode="lin" valueType="num">
                                      <p:cBhvr additive="base">
                                        <p:cTn id="30" dur="500" fill="hold"/>
                                        <p:tgtEl>
                                          <p:spTgt spid="15"/>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0-#ppt_w/2"/>
                                          </p:val>
                                        </p:tav>
                                        <p:tav tm="100000">
                                          <p:val>
                                            <p:strVal val="#ppt_x"/>
                                          </p:val>
                                        </p:tav>
                                      </p:tavLst>
                                    </p:anim>
                                    <p:anim calcmode="lin" valueType="num">
                                      <p:cBhvr additive="base">
                                        <p:cTn id="34"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13" grpId="0"/>
      <p:bldP spid="14" grpId="0"/>
      <p:bldP spid="15" grpId="0" animBg="1"/>
      <p:bldP spid="16" grpId="0" animBg="1"/>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1885</Words>
  <Application>Microsoft Office PowerPoint</Application>
  <PresentationFormat>Laajakuva</PresentationFormat>
  <Paragraphs>508</Paragraphs>
  <Slides>36</Slides>
  <Notes>20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36</vt:i4>
      </vt:variant>
    </vt:vector>
  </HeadingPairs>
  <TitlesOfParts>
    <vt:vector size="41" baseType="lpstr">
      <vt:lpstr>Arial</vt:lpstr>
      <vt:lpstr>Calibri</vt:lpstr>
      <vt:lpstr>Calibri Light</vt:lpstr>
      <vt:lpstr>Verdana</vt: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Työpaikkakohtainen erä, esimerkki</vt:lpstr>
      <vt:lpstr>Työpaikkakohtainen erä, esimerkki</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Paarto Noora</dc:creator>
  <cp:lastModifiedBy>Toivonen Tapio</cp:lastModifiedBy>
  <cp:revision>6</cp:revision>
  <dcterms:created xsi:type="dcterms:W3CDTF">2020-01-15T11:21:04Z</dcterms:created>
  <dcterms:modified xsi:type="dcterms:W3CDTF">2020-01-15T13:10:03Z</dcterms:modified>
</cp:coreProperties>
</file>