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710" r:id="rId5"/>
  </p:sldMasterIdLst>
  <p:notesMasterIdLst>
    <p:notesMasterId r:id="rId52"/>
  </p:notesMasterIdLst>
  <p:handoutMasterIdLst>
    <p:handoutMasterId r:id="rId53"/>
  </p:handoutMasterIdLst>
  <p:sldIdLst>
    <p:sldId id="625" r:id="rId6"/>
    <p:sldId id="653" r:id="rId7"/>
    <p:sldId id="661" r:id="rId8"/>
    <p:sldId id="638" r:id="rId9"/>
    <p:sldId id="640" r:id="rId10"/>
    <p:sldId id="641" r:id="rId11"/>
    <p:sldId id="642" r:id="rId12"/>
    <p:sldId id="643" r:id="rId13"/>
    <p:sldId id="644" r:id="rId14"/>
    <p:sldId id="645" r:id="rId15"/>
    <p:sldId id="691" r:id="rId16"/>
    <p:sldId id="646" r:id="rId17"/>
    <p:sldId id="647" r:id="rId18"/>
    <p:sldId id="671" r:id="rId19"/>
    <p:sldId id="666" r:id="rId20"/>
    <p:sldId id="670" r:id="rId21"/>
    <p:sldId id="692" r:id="rId22"/>
    <p:sldId id="687" r:id="rId23"/>
    <p:sldId id="684" r:id="rId24"/>
    <p:sldId id="686" r:id="rId25"/>
    <p:sldId id="685" r:id="rId26"/>
    <p:sldId id="652" r:id="rId27"/>
    <p:sldId id="656" r:id="rId28"/>
    <p:sldId id="664" r:id="rId29"/>
    <p:sldId id="258" r:id="rId30"/>
    <p:sldId id="689" r:id="rId31"/>
    <p:sldId id="690" r:id="rId32"/>
    <p:sldId id="696" r:id="rId33"/>
    <p:sldId id="665" r:id="rId34"/>
    <p:sldId id="626" r:id="rId35"/>
    <p:sldId id="695" r:id="rId36"/>
    <p:sldId id="654" r:id="rId37"/>
    <p:sldId id="657" r:id="rId38"/>
    <p:sldId id="673" r:id="rId39"/>
    <p:sldId id="672" r:id="rId40"/>
    <p:sldId id="676" r:id="rId41"/>
    <p:sldId id="677" r:id="rId42"/>
    <p:sldId id="682" r:id="rId43"/>
    <p:sldId id="678" r:id="rId44"/>
    <p:sldId id="679" r:id="rId45"/>
    <p:sldId id="693" r:id="rId46"/>
    <p:sldId id="697" r:id="rId47"/>
    <p:sldId id="634" r:id="rId48"/>
    <p:sldId id="635" r:id="rId49"/>
    <p:sldId id="694" r:id="rId50"/>
    <p:sldId id="658" r:id="rId51"/>
  </p:sldIdLst>
  <p:sldSz cx="9144000" cy="5143500" type="screen16x9"/>
  <p:notesSz cx="6797675" cy="9926638"/>
  <p:defaultTextStyle>
    <a:defPPr>
      <a:defRPr lang="fi-FI"/>
    </a:defPPr>
    <a:lvl1pPr marL="0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1pPr>
    <a:lvl2pPr marL="339932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2pPr>
    <a:lvl3pPr marL="679871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3pPr>
    <a:lvl4pPr marL="1019807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4pPr>
    <a:lvl5pPr marL="1359744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5pPr>
    <a:lvl6pPr marL="1699681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6pPr>
    <a:lvl7pPr marL="2039614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7pPr>
    <a:lvl8pPr marL="2379548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8pPr>
    <a:lvl9pPr marL="2719486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E67525-2332-DF48-5178-9AE6856C50C0}" name="Manninen Heli" initials="MH" userId="S::heli.manninen@teknologiateollisuus.fi::7225500f-e3d0-4ef0-92ba-12bc0251f8e7" providerId="AD"/>
  <p188:author id="{7CE2A139-2A9B-256F-0132-AD94C82D6542}" name="Äimälä Maria" initials="ÄM" userId="S::maria.aimala@teknologiateollisuus.fi::c6246659-7016-42d0-bd13-060ff29b158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ukonen Sini" initials="KS" lastIdx="7" clrIdx="0">
    <p:extLst>
      <p:ext uri="{19B8F6BF-5375-455C-9EA6-DF929625EA0E}">
        <p15:presenceInfo xmlns:p15="http://schemas.microsoft.com/office/powerpoint/2012/main" userId="S-1-5-21-1871869801-2214748161-1963216912-12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B8F"/>
    <a:srgbClr val="000000"/>
    <a:srgbClr val="5CDE8A"/>
    <a:srgbClr val="26AB9C"/>
    <a:srgbClr val="0F78B2"/>
    <a:srgbClr val="0DB2C4"/>
    <a:srgbClr val="FF805C"/>
    <a:srgbClr val="4D4D4D"/>
    <a:srgbClr val="33D6AB"/>
    <a:srgbClr val="0A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217A31-DBB2-4087-9587-A5541D607C10}" v="16" dt="2023-02-21T13:58:47.337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806" autoAdjust="0"/>
  </p:normalViewPr>
  <p:slideViewPr>
    <p:cSldViewPr snapToGrid="0">
      <p:cViewPr varScale="1">
        <p:scale>
          <a:sx n="110" d="100"/>
          <a:sy n="110" d="100"/>
        </p:scale>
        <p:origin x="2584" y="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theme" Target="theme/theme1.xml"/><Relationship Id="rId61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notesMaster" Target="notesMasters/notesMaster1.xml"/><Relationship Id="rId6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ivonen Tapio" userId="5d79235c-c072-4988-bbde-c3f2f12cb59e" providerId="ADAL" clId="{E5217A31-DBB2-4087-9587-A5541D607C10}"/>
    <pc:docChg chg="undo custSel delSld modSld">
      <pc:chgData name="Toivonen Tapio" userId="5d79235c-c072-4988-bbde-c3f2f12cb59e" providerId="ADAL" clId="{E5217A31-DBB2-4087-9587-A5541D607C10}" dt="2023-02-21T14:26:17.605" v="712" actId="1076"/>
      <pc:docMkLst>
        <pc:docMk/>
      </pc:docMkLst>
      <pc:sldChg chg="delSp modSp mod">
        <pc:chgData name="Toivonen Tapio" userId="5d79235c-c072-4988-bbde-c3f2f12cb59e" providerId="ADAL" clId="{E5217A31-DBB2-4087-9587-A5541D607C10}" dt="2023-02-21T14:03:07.730" v="161" actId="1076"/>
        <pc:sldMkLst>
          <pc:docMk/>
          <pc:sldMk cId="3484821146" sldId="258"/>
        </pc:sldMkLst>
        <pc:spChg chg="mod">
          <ac:chgData name="Toivonen Tapio" userId="5d79235c-c072-4988-bbde-c3f2f12cb59e" providerId="ADAL" clId="{E5217A31-DBB2-4087-9587-A5541D607C10}" dt="2023-02-21T14:03:07.730" v="161" actId="1076"/>
          <ac:spMkLst>
            <pc:docMk/>
            <pc:sldMk cId="3484821146" sldId="258"/>
            <ac:spMk id="6" creationId="{00000000-0000-0000-0000-000000000000}"/>
          </ac:spMkLst>
        </pc:spChg>
        <pc:spChg chg="mod">
          <ac:chgData name="Toivonen Tapio" userId="5d79235c-c072-4988-bbde-c3f2f12cb59e" providerId="ADAL" clId="{E5217A31-DBB2-4087-9587-A5541D607C10}" dt="2023-02-21T13:58:08.425" v="120" actId="1076"/>
          <ac:spMkLst>
            <pc:docMk/>
            <pc:sldMk cId="3484821146" sldId="258"/>
            <ac:spMk id="16" creationId="{111B50B0-9167-41C1-B8E8-137FEBF4697B}"/>
          </ac:spMkLst>
        </pc:spChg>
        <pc:spChg chg="mod">
          <ac:chgData name="Toivonen Tapio" userId="5d79235c-c072-4988-bbde-c3f2f12cb59e" providerId="ADAL" clId="{E5217A31-DBB2-4087-9587-A5541D607C10}" dt="2023-02-21T14:02:05.946" v="152" actId="1076"/>
          <ac:spMkLst>
            <pc:docMk/>
            <pc:sldMk cId="3484821146" sldId="258"/>
            <ac:spMk id="18" creationId="{2C809058-C9D8-4E34-95B8-7137786C9492}"/>
          </ac:spMkLst>
        </pc:spChg>
        <pc:spChg chg="mod">
          <ac:chgData name="Toivonen Tapio" userId="5d79235c-c072-4988-bbde-c3f2f12cb59e" providerId="ADAL" clId="{E5217A31-DBB2-4087-9587-A5541D607C10}" dt="2023-02-21T14:01:41.986" v="150" actId="1076"/>
          <ac:spMkLst>
            <pc:docMk/>
            <pc:sldMk cId="3484821146" sldId="258"/>
            <ac:spMk id="27" creationId="{AC1DA633-F0C2-45A7-BDA4-75109005DCC3}"/>
          </ac:spMkLst>
        </pc:spChg>
        <pc:spChg chg="mod">
          <ac:chgData name="Toivonen Tapio" userId="5d79235c-c072-4988-bbde-c3f2f12cb59e" providerId="ADAL" clId="{E5217A31-DBB2-4087-9587-A5541D607C10}" dt="2023-02-21T13:59:05.538" v="129" actId="1076"/>
          <ac:spMkLst>
            <pc:docMk/>
            <pc:sldMk cId="3484821146" sldId="258"/>
            <ac:spMk id="28" creationId="{4B421036-2D48-4212-95E6-6E830F74F5FD}"/>
          </ac:spMkLst>
        </pc:spChg>
        <pc:spChg chg="mod">
          <ac:chgData name="Toivonen Tapio" userId="5d79235c-c072-4988-bbde-c3f2f12cb59e" providerId="ADAL" clId="{E5217A31-DBB2-4087-9587-A5541D607C10}" dt="2023-02-21T14:01:33.349" v="149" actId="1076"/>
          <ac:spMkLst>
            <pc:docMk/>
            <pc:sldMk cId="3484821146" sldId="258"/>
            <ac:spMk id="29" creationId="{030DE5B9-773B-4E64-B0EE-885CE8D633F8}"/>
          </ac:spMkLst>
        </pc:spChg>
        <pc:spChg chg="mod">
          <ac:chgData name="Toivonen Tapio" userId="5d79235c-c072-4988-bbde-c3f2f12cb59e" providerId="ADAL" clId="{E5217A31-DBB2-4087-9587-A5541D607C10}" dt="2023-02-21T14:00:53.482" v="143" actId="1076"/>
          <ac:spMkLst>
            <pc:docMk/>
            <pc:sldMk cId="3484821146" sldId="258"/>
            <ac:spMk id="30" creationId="{B200AEFD-AC40-4323-BDD3-A544EAAC52E5}"/>
          </ac:spMkLst>
        </pc:spChg>
        <pc:spChg chg="mod">
          <ac:chgData name="Toivonen Tapio" userId="5d79235c-c072-4988-bbde-c3f2f12cb59e" providerId="ADAL" clId="{E5217A31-DBB2-4087-9587-A5541D607C10}" dt="2023-02-21T13:59:30.690" v="134" actId="1076"/>
          <ac:spMkLst>
            <pc:docMk/>
            <pc:sldMk cId="3484821146" sldId="258"/>
            <ac:spMk id="31" creationId="{58C330E3-C986-43FF-8402-4B9C30FB7BD0}"/>
          </ac:spMkLst>
        </pc:spChg>
        <pc:spChg chg="mod">
          <ac:chgData name="Toivonen Tapio" userId="5d79235c-c072-4988-bbde-c3f2f12cb59e" providerId="ADAL" clId="{E5217A31-DBB2-4087-9587-A5541D607C10}" dt="2023-02-21T14:01:03.850" v="145" actId="1076"/>
          <ac:spMkLst>
            <pc:docMk/>
            <pc:sldMk cId="3484821146" sldId="258"/>
            <ac:spMk id="32" creationId="{B650F99A-B7DA-4F5F-A6F0-34C656ED8A13}"/>
          </ac:spMkLst>
        </pc:spChg>
        <pc:spChg chg="mod">
          <ac:chgData name="Toivonen Tapio" userId="5d79235c-c072-4988-bbde-c3f2f12cb59e" providerId="ADAL" clId="{E5217A31-DBB2-4087-9587-A5541D607C10}" dt="2023-02-21T13:59:34.505" v="135" actId="1076"/>
          <ac:spMkLst>
            <pc:docMk/>
            <pc:sldMk cId="3484821146" sldId="258"/>
            <ac:spMk id="33" creationId="{CFFF0F2C-EB25-4330-A9FD-5BC170D5CDEE}"/>
          </ac:spMkLst>
        </pc:spChg>
        <pc:spChg chg="mod">
          <ac:chgData name="Toivonen Tapio" userId="5d79235c-c072-4988-bbde-c3f2f12cb59e" providerId="ADAL" clId="{E5217A31-DBB2-4087-9587-A5541D607C10}" dt="2023-02-21T13:58:58.585" v="128" actId="1076"/>
          <ac:spMkLst>
            <pc:docMk/>
            <pc:sldMk cId="3484821146" sldId="258"/>
            <ac:spMk id="34" creationId="{3E85C887-A6C9-4BD6-AB65-71D62DDDF5BE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36" creationId="{FBC3F911-E569-4D42-B69E-DFA2E91CDF56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37" creationId="{C1770A1D-3CE5-432E-9AB1-184E93ED9CDD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39" creationId="{0CCADE13-1507-4E22-9A40-D1C2CCC76926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40" creationId="{DD315C0D-7AD5-41B1-8FC5-0E7978B2CA5A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41" creationId="{02D6616B-EAC5-4C6C-A026-BB103F45701A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42" creationId="{D941920D-23C5-4878-9AEA-B298D4023C86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43" creationId="{E9801969-D52D-4C9A-B127-164421A9623B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44" creationId="{511A9293-4F7D-4BC0-ABD4-908119826688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45" creationId="{2FBF3C08-1842-4CD8-8897-9B774EDD1A19}"/>
          </ac:spMkLst>
        </pc:spChg>
        <pc:spChg chg="mod">
          <ac:chgData name="Toivonen Tapio" userId="5d79235c-c072-4988-bbde-c3f2f12cb59e" providerId="ADAL" clId="{E5217A31-DBB2-4087-9587-A5541D607C10}" dt="2023-02-21T14:02:20.347" v="153" actId="1076"/>
          <ac:spMkLst>
            <pc:docMk/>
            <pc:sldMk cId="3484821146" sldId="258"/>
            <ac:spMk id="46" creationId="{6A356E9B-A0B0-40F1-8601-E323A6A91423}"/>
          </ac:spMkLst>
        </pc:spChg>
        <pc:spChg chg="mod">
          <ac:chgData name="Toivonen Tapio" userId="5d79235c-c072-4988-bbde-c3f2f12cb59e" providerId="ADAL" clId="{E5217A31-DBB2-4087-9587-A5541D607C10}" dt="2023-02-21T14:02:25.666" v="154" actId="1076"/>
          <ac:spMkLst>
            <pc:docMk/>
            <pc:sldMk cId="3484821146" sldId="258"/>
            <ac:spMk id="47" creationId="{9F9A0F6D-41B1-4313-865F-DEA679615C4D}"/>
          </ac:spMkLst>
        </pc:spChg>
        <pc:spChg chg="mod">
          <ac:chgData name="Toivonen Tapio" userId="5d79235c-c072-4988-bbde-c3f2f12cb59e" providerId="ADAL" clId="{E5217A31-DBB2-4087-9587-A5541D607C10}" dt="2023-02-21T13:59:09.146" v="130" actId="1076"/>
          <ac:spMkLst>
            <pc:docMk/>
            <pc:sldMk cId="3484821146" sldId="258"/>
            <ac:spMk id="48" creationId="{A10B9904-2A20-46A9-97B5-4790D8C1740F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49" creationId="{2BC01F5C-E3EC-4024-B381-54DEC1E82C58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50" creationId="{85D19BB4-AF45-4C23-9950-8EE371D71F2E}"/>
          </ac:spMkLst>
        </pc:spChg>
        <pc:spChg chg="del">
          <ac:chgData name="Toivonen Tapio" userId="5d79235c-c072-4988-bbde-c3f2f12cb59e" providerId="ADAL" clId="{E5217A31-DBB2-4087-9587-A5541D607C10}" dt="2023-02-21T13:55:25.536" v="101" actId="478"/>
          <ac:spMkLst>
            <pc:docMk/>
            <pc:sldMk cId="3484821146" sldId="258"/>
            <ac:spMk id="51" creationId="{7970ABE5-3DC8-4ACE-9897-12FE07D0322B}"/>
          </ac:spMkLst>
        </pc:spChg>
        <pc:spChg chg="mod">
          <ac:chgData name="Toivonen Tapio" userId="5d79235c-c072-4988-bbde-c3f2f12cb59e" providerId="ADAL" clId="{E5217A31-DBB2-4087-9587-A5541D607C10}" dt="2023-02-21T13:59:21.082" v="132" actId="1076"/>
          <ac:spMkLst>
            <pc:docMk/>
            <pc:sldMk cId="3484821146" sldId="258"/>
            <ac:spMk id="52" creationId="{C40CBF5E-01E2-4AAF-A7BE-6A0738B3FF43}"/>
          </ac:spMkLst>
        </pc:spChg>
        <pc:spChg chg="mod">
          <ac:chgData name="Toivonen Tapio" userId="5d79235c-c072-4988-bbde-c3f2f12cb59e" providerId="ADAL" clId="{E5217A31-DBB2-4087-9587-A5541D607C10}" dt="2023-02-21T14:00:21.138" v="140" actId="1076"/>
          <ac:spMkLst>
            <pc:docMk/>
            <pc:sldMk cId="3484821146" sldId="258"/>
            <ac:spMk id="53" creationId="{E2B186EE-74FD-4555-89A9-C37D420144D8}"/>
          </ac:spMkLst>
        </pc:spChg>
        <pc:graphicFrameChg chg="mod">
          <ac:chgData name="Toivonen Tapio" userId="5d79235c-c072-4988-bbde-c3f2f12cb59e" providerId="ADAL" clId="{E5217A31-DBB2-4087-9587-A5541D607C10}" dt="2023-02-21T13:58:19.953" v="123"/>
          <ac:graphicFrameMkLst>
            <pc:docMk/>
            <pc:sldMk cId="3484821146" sldId="258"/>
            <ac:graphicFrameMk id="15" creationId="{41E1777C-DFC6-45CE-BF8E-1385F9C0EF8C}"/>
          </ac:graphicFrameMkLst>
        </pc:graphicFrameChg>
        <pc:graphicFrameChg chg="mod">
          <ac:chgData name="Toivonen Tapio" userId="5d79235c-c072-4988-bbde-c3f2f12cb59e" providerId="ADAL" clId="{E5217A31-DBB2-4087-9587-A5541D607C10}" dt="2023-02-21T14:00:54.051" v="144" actId="1076"/>
          <ac:graphicFrameMkLst>
            <pc:docMk/>
            <pc:sldMk cId="3484821146" sldId="258"/>
            <ac:graphicFrameMk id="35" creationId="{75CEF9F3-9A55-4076-9007-B8C6AE1DF956}"/>
          </ac:graphicFrameMkLst>
        </pc:graphicFrameChg>
        <pc:cxnChg chg="mod">
          <ac:chgData name="Toivonen Tapio" userId="5d79235c-c072-4988-bbde-c3f2f12cb59e" providerId="ADAL" clId="{E5217A31-DBB2-4087-9587-A5541D607C10}" dt="2023-02-21T13:58:54.809" v="127" actId="1076"/>
          <ac:cxnSpMkLst>
            <pc:docMk/>
            <pc:sldMk cId="3484821146" sldId="258"/>
            <ac:cxnSpMk id="26" creationId="{2D2C1B42-DCA1-45E7-81F3-331CD3A6702B}"/>
          </ac:cxnSpMkLst>
        </pc:cxnChg>
        <pc:cxnChg chg="del">
          <ac:chgData name="Toivonen Tapio" userId="5d79235c-c072-4988-bbde-c3f2f12cb59e" providerId="ADAL" clId="{E5217A31-DBB2-4087-9587-A5541D607C10}" dt="2023-02-21T13:57:01.924" v="114" actId="478"/>
          <ac:cxnSpMkLst>
            <pc:docMk/>
            <pc:sldMk cId="3484821146" sldId="258"/>
            <ac:cxnSpMk id="38" creationId="{37B21EEE-0DCC-4021-9A5A-882EF8EB6AB9}"/>
          </ac:cxnSpMkLst>
        </pc:cxnChg>
      </pc:sldChg>
      <pc:sldChg chg="modSp del mod">
        <pc:chgData name="Toivonen Tapio" userId="5d79235c-c072-4988-bbde-c3f2f12cb59e" providerId="ADAL" clId="{E5217A31-DBB2-4087-9587-A5541D607C10}" dt="2023-02-21T14:03:30.422" v="162" actId="2696"/>
        <pc:sldMkLst>
          <pc:docMk/>
          <pc:sldMk cId="821883634" sldId="345"/>
        </pc:sldMkLst>
        <pc:spChg chg="mod">
          <ac:chgData name="Toivonen Tapio" userId="5d79235c-c072-4988-bbde-c3f2f12cb59e" providerId="ADAL" clId="{E5217A31-DBB2-4087-9587-A5541D607C10}" dt="2023-02-21T13:29:56.317" v="91" actId="255"/>
          <ac:spMkLst>
            <pc:docMk/>
            <pc:sldMk cId="821883634" sldId="345"/>
            <ac:spMk id="4" creationId="{3EFF8CBC-2ACE-41BC-836D-91D605768DCD}"/>
          </ac:spMkLst>
        </pc:spChg>
      </pc:sldChg>
      <pc:sldChg chg="modSp mod">
        <pc:chgData name="Toivonen Tapio" userId="5d79235c-c072-4988-bbde-c3f2f12cb59e" providerId="ADAL" clId="{E5217A31-DBB2-4087-9587-A5541D607C10}" dt="2023-02-21T14:25:55.749" v="711" actId="1076"/>
        <pc:sldMkLst>
          <pc:docMk/>
          <pc:sldMk cId="2772820968" sldId="658"/>
        </pc:sldMkLst>
        <pc:spChg chg="mod">
          <ac:chgData name="Toivonen Tapio" userId="5d79235c-c072-4988-bbde-c3f2f12cb59e" providerId="ADAL" clId="{E5217A31-DBB2-4087-9587-A5541D607C10}" dt="2023-02-21T14:25:55.749" v="711" actId="1076"/>
          <ac:spMkLst>
            <pc:docMk/>
            <pc:sldMk cId="2772820968" sldId="658"/>
            <ac:spMk id="12" creationId="{971AFAC0-A4F9-4E16-AB2B-E8BDA9113978}"/>
          </ac:spMkLst>
        </pc:spChg>
        <pc:spChg chg="mod">
          <ac:chgData name="Toivonen Tapio" userId="5d79235c-c072-4988-bbde-c3f2f12cb59e" providerId="ADAL" clId="{E5217A31-DBB2-4087-9587-A5541D607C10}" dt="2023-02-21T14:25:53.205" v="710" actId="1076"/>
          <ac:spMkLst>
            <pc:docMk/>
            <pc:sldMk cId="2772820968" sldId="658"/>
            <ac:spMk id="13" creationId="{A8643AC8-2E11-46BB-B32E-70DC1735C6C8}"/>
          </ac:spMkLst>
        </pc:spChg>
      </pc:sldChg>
      <pc:sldChg chg="modSp mod">
        <pc:chgData name="Toivonen Tapio" userId="5d79235c-c072-4988-bbde-c3f2f12cb59e" providerId="ADAL" clId="{E5217A31-DBB2-4087-9587-A5541D607C10}" dt="2023-02-21T14:26:17.605" v="712" actId="1076"/>
        <pc:sldMkLst>
          <pc:docMk/>
          <pc:sldMk cId="4180490074" sldId="661"/>
        </pc:sldMkLst>
        <pc:spChg chg="mod">
          <ac:chgData name="Toivonen Tapio" userId="5d79235c-c072-4988-bbde-c3f2f12cb59e" providerId="ADAL" clId="{E5217A31-DBB2-4087-9587-A5541D607C10}" dt="2023-02-21T14:26:17.605" v="712" actId="1076"/>
          <ac:spMkLst>
            <pc:docMk/>
            <pc:sldMk cId="4180490074" sldId="661"/>
            <ac:spMk id="8" creationId="{128481F2-0120-4BC6-B450-A7F93D4A9712}"/>
          </ac:spMkLst>
        </pc:spChg>
      </pc:sldChg>
      <pc:sldChg chg="modSp mod">
        <pc:chgData name="Toivonen Tapio" userId="5d79235c-c072-4988-bbde-c3f2f12cb59e" providerId="ADAL" clId="{E5217A31-DBB2-4087-9587-A5541D607C10}" dt="2023-02-21T13:12:22.747" v="59" actId="1076"/>
        <pc:sldMkLst>
          <pc:docMk/>
          <pc:sldMk cId="368653151" sldId="672"/>
        </pc:sldMkLst>
        <pc:spChg chg="mod">
          <ac:chgData name="Toivonen Tapio" userId="5d79235c-c072-4988-bbde-c3f2f12cb59e" providerId="ADAL" clId="{E5217A31-DBB2-4087-9587-A5541D607C10}" dt="2023-02-21T13:12:22.747" v="59" actId="1076"/>
          <ac:spMkLst>
            <pc:docMk/>
            <pc:sldMk cId="368653151" sldId="672"/>
            <ac:spMk id="3" creationId="{4CE15CAE-58D5-A7D8-9F87-B504F89FC973}"/>
          </ac:spMkLst>
        </pc:spChg>
      </pc:sldChg>
      <pc:sldChg chg="modSp mod">
        <pc:chgData name="Toivonen Tapio" userId="5d79235c-c072-4988-bbde-c3f2f12cb59e" providerId="ADAL" clId="{E5217A31-DBB2-4087-9587-A5541D607C10}" dt="2023-02-21T13:14:00.436" v="65" actId="14100"/>
        <pc:sldMkLst>
          <pc:docMk/>
          <pc:sldMk cId="3255661033" sldId="676"/>
        </pc:sldMkLst>
        <pc:spChg chg="mod">
          <ac:chgData name="Toivonen Tapio" userId="5d79235c-c072-4988-bbde-c3f2f12cb59e" providerId="ADAL" clId="{E5217A31-DBB2-4087-9587-A5541D607C10}" dt="2023-02-21T13:14:00.436" v="65" actId="14100"/>
          <ac:spMkLst>
            <pc:docMk/>
            <pc:sldMk cId="3255661033" sldId="676"/>
            <ac:spMk id="3" creationId="{47495A5E-D38A-6A4E-F944-B5C698FB2E3F}"/>
          </ac:spMkLst>
        </pc:spChg>
        <pc:spChg chg="mod">
          <ac:chgData name="Toivonen Tapio" userId="5d79235c-c072-4988-bbde-c3f2f12cb59e" providerId="ADAL" clId="{E5217A31-DBB2-4087-9587-A5541D607C10}" dt="2023-02-21T13:13:51.596" v="63" actId="1076"/>
          <ac:spMkLst>
            <pc:docMk/>
            <pc:sldMk cId="3255661033" sldId="676"/>
            <ac:spMk id="4" creationId="{014556D6-12AF-8876-A679-2C16BB7EE2D7}"/>
          </ac:spMkLst>
        </pc:spChg>
      </pc:sldChg>
      <pc:sldChg chg="modSp mod">
        <pc:chgData name="Toivonen Tapio" userId="5d79235c-c072-4988-bbde-c3f2f12cb59e" providerId="ADAL" clId="{E5217A31-DBB2-4087-9587-A5541D607C10}" dt="2023-02-21T13:14:41.236" v="66" actId="1076"/>
        <pc:sldMkLst>
          <pc:docMk/>
          <pc:sldMk cId="3803501140" sldId="677"/>
        </pc:sldMkLst>
        <pc:spChg chg="mod">
          <ac:chgData name="Toivonen Tapio" userId="5d79235c-c072-4988-bbde-c3f2f12cb59e" providerId="ADAL" clId="{E5217A31-DBB2-4087-9587-A5541D607C10}" dt="2023-02-21T13:14:41.236" v="66" actId="1076"/>
          <ac:spMkLst>
            <pc:docMk/>
            <pc:sldMk cId="3803501140" sldId="677"/>
            <ac:spMk id="4" creationId="{53D7EBCD-061F-6140-2119-09BE7E64F85F}"/>
          </ac:spMkLst>
        </pc:spChg>
      </pc:sldChg>
      <pc:sldChg chg="modSp mod">
        <pc:chgData name="Toivonen Tapio" userId="5d79235c-c072-4988-bbde-c3f2f12cb59e" providerId="ADAL" clId="{E5217A31-DBB2-4087-9587-A5541D607C10}" dt="2023-02-21T13:21:40.841" v="89" actId="114"/>
        <pc:sldMkLst>
          <pc:docMk/>
          <pc:sldMk cId="935170484" sldId="678"/>
        </pc:sldMkLst>
        <pc:spChg chg="mod">
          <ac:chgData name="Toivonen Tapio" userId="5d79235c-c072-4988-bbde-c3f2f12cb59e" providerId="ADAL" clId="{E5217A31-DBB2-4087-9587-A5541D607C10}" dt="2023-02-21T13:21:40.841" v="89" actId="114"/>
          <ac:spMkLst>
            <pc:docMk/>
            <pc:sldMk cId="935170484" sldId="678"/>
            <ac:spMk id="3" creationId="{05F9EB96-C9E1-0C70-AE4D-3A01FEBA9873}"/>
          </ac:spMkLst>
        </pc:spChg>
        <pc:spChg chg="mod">
          <ac:chgData name="Toivonen Tapio" userId="5d79235c-c072-4988-bbde-c3f2f12cb59e" providerId="ADAL" clId="{E5217A31-DBB2-4087-9587-A5541D607C10}" dt="2023-02-21T13:19:06.493" v="80" actId="1076"/>
          <ac:spMkLst>
            <pc:docMk/>
            <pc:sldMk cId="935170484" sldId="678"/>
            <ac:spMk id="4" creationId="{6C726993-D84D-8C5B-0810-7D1DA476029B}"/>
          </ac:spMkLst>
        </pc:spChg>
      </pc:sldChg>
      <pc:sldChg chg="modSp mod">
        <pc:chgData name="Toivonen Tapio" userId="5d79235c-c072-4988-bbde-c3f2f12cb59e" providerId="ADAL" clId="{E5217A31-DBB2-4087-9587-A5541D607C10}" dt="2023-02-21T13:21:19.205" v="88" actId="1076"/>
        <pc:sldMkLst>
          <pc:docMk/>
          <pc:sldMk cId="1268431051" sldId="679"/>
        </pc:sldMkLst>
        <pc:spChg chg="mod">
          <ac:chgData name="Toivonen Tapio" userId="5d79235c-c072-4988-bbde-c3f2f12cb59e" providerId="ADAL" clId="{E5217A31-DBB2-4087-9587-A5541D607C10}" dt="2023-02-21T13:21:19.205" v="88" actId="1076"/>
          <ac:spMkLst>
            <pc:docMk/>
            <pc:sldMk cId="1268431051" sldId="679"/>
            <ac:spMk id="3" creationId="{88707931-B767-699F-9534-F51C65CE4AED}"/>
          </ac:spMkLst>
        </pc:spChg>
        <pc:spChg chg="mod">
          <ac:chgData name="Toivonen Tapio" userId="5d79235c-c072-4988-bbde-c3f2f12cb59e" providerId="ADAL" clId="{E5217A31-DBB2-4087-9587-A5541D607C10}" dt="2023-02-21T13:15:35.894" v="70" actId="255"/>
          <ac:spMkLst>
            <pc:docMk/>
            <pc:sldMk cId="1268431051" sldId="679"/>
            <ac:spMk id="4" creationId="{B95DC039-C90C-6739-51C9-EE255D65EAD1}"/>
          </ac:spMkLst>
        </pc:spChg>
      </pc:sldChg>
      <pc:sldChg chg="modSp mod">
        <pc:chgData name="Toivonen Tapio" userId="5d79235c-c072-4988-bbde-c3f2f12cb59e" providerId="ADAL" clId="{E5217A31-DBB2-4087-9587-A5541D607C10}" dt="2023-02-21T13:14:48.972" v="67" actId="1076"/>
        <pc:sldMkLst>
          <pc:docMk/>
          <pc:sldMk cId="1291615484" sldId="682"/>
        </pc:sldMkLst>
        <pc:spChg chg="mod">
          <ac:chgData name="Toivonen Tapio" userId="5d79235c-c072-4988-bbde-c3f2f12cb59e" providerId="ADAL" clId="{E5217A31-DBB2-4087-9587-A5541D607C10}" dt="2023-02-21T13:14:48.972" v="67" actId="1076"/>
          <ac:spMkLst>
            <pc:docMk/>
            <pc:sldMk cId="1291615484" sldId="682"/>
            <ac:spMk id="4" creationId="{E05AFAB4-AB00-47D3-80B4-94BD7463CB23}"/>
          </ac:spMkLst>
        </pc:spChg>
      </pc:sldChg>
      <pc:sldChg chg="modSp mod">
        <pc:chgData name="Toivonen Tapio" userId="5d79235c-c072-4988-bbde-c3f2f12cb59e" providerId="ADAL" clId="{E5217A31-DBB2-4087-9587-A5541D607C10}" dt="2023-02-21T13:07:51.691" v="28" actId="1076"/>
        <pc:sldMkLst>
          <pc:docMk/>
          <pc:sldMk cId="1660763503" sldId="689"/>
        </pc:sldMkLst>
        <pc:spChg chg="mod">
          <ac:chgData name="Toivonen Tapio" userId="5d79235c-c072-4988-bbde-c3f2f12cb59e" providerId="ADAL" clId="{E5217A31-DBB2-4087-9587-A5541D607C10}" dt="2023-02-21T13:07:51.691" v="28" actId="1076"/>
          <ac:spMkLst>
            <pc:docMk/>
            <pc:sldMk cId="1660763503" sldId="689"/>
            <ac:spMk id="5" creationId="{8C7B92CA-8B47-4AC7-9859-707E56D0AE8D}"/>
          </ac:spMkLst>
        </pc:spChg>
      </pc:sldChg>
      <pc:sldChg chg="modSp mod">
        <pc:chgData name="Toivonen Tapio" userId="5d79235c-c072-4988-bbde-c3f2f12cb59e" providerId="ADAL" clId="{E5217A31-DBB2-4087-9587-A5541D607C10}" dt="2023-02-21T13:09:02.259" v="41" actId="1076"/>
        <pc:sldMkLst>
          <pc:docMk/>
          <pc:sldMk cId="3739414008" sldId="690"/>
        </pc:sldMkLst>
        <pc:spChg chg="mod">
          <ac:chgData name="Toivonen Tapio" userId="5d79235c-c072-4988-bbde-c3f2f12cb59e" providerId="ADAL" clId="{E5217A31-DBB2-4087-9587-A5541D607C10}" dt="2023-02-21T13:09:02.259" v="41" actId="1076"/>
          <ac:spMkLst>
            <pc:docMk/>
            <pc:sldMk cId="3739414008" sldId="690"/>
            <ac:spMk id="5" creationId="{42F868B3-B042-4805-90CF-66D8E00FA21A}"/>
          </ac:spMkLst>
        </pc:spChg>
      </pc:sldChg>
      <pc:sldChg chg="modSp mod">
        <pc:chgData name="Toivonen Tapio" userId="5d79235c-c072-4988-bbde-c3f2f12cb59e" providerId="ADAL" clId="{E5217A31-DBB2-4087-9587-A5541D607C10}" dt="2023-02-21T13:09:42.926" v="53" actId="20577"/>
        <pc:sldMkLst>
          <pc:docMk/>
          <pc:sldMk cId="1938188769" sldId="696"/>
        </pc:sldMkLst>
        <pc:spChg chg="mod">
          <ac:chgData name="Toivonen Tapio" userId="5d79235c-c072-4988-bbde-c3f2f12cb59e" providerId="ADAL" clId="{E5217A31-DBB2-4087-9587-A5541D607C10}" dt="2023-02-21T13:09:42.926" v="53" actId="20577"/>
          <ac:spMkLst>
            <pc:docMk/>
            <pc:sldMk cId="1938188769" sldId="696"/>
            <ac:spMk id="5" creationId="{42F868B3-B042-4805-90CF-66D8E00FA21A}"/>
          </ac:spMkLst>
        </pc:spChg>
        <pc:spChg chg="mod">
          <ac:chgData name="Toivonen Tapio" userId="5d79235c-c072-4988-bbde-c3f2f12cb59e" providerId="ADAL" clId="{E5217A31-DBB2-4087-9587-A5541D607C10}" dt="2023-02-21T13:09:34.057" v="42" actId="255"/>
          <ac:spMkLst>
            <pc:docMk/>
            <pc:sldMk cId="1938188769" sldId="696"/>
            <ac:spMk id="7" creationId="{4FBC62DF-63CA-479A-BAEC-70ACC46D56D7}"/>
          </ac:spMkLst>
        </pc:spChg>
      </pc:sldChg>
      <pc:sldChg chg="modSp mod">
        <pc:chgData name="Toivonen Tapio" userId="5d79235c-c072-4988-bbde-c3f2f12cb59e" providerId="ADAL" clId="{E5217A31-DBB2-4087-9587-A5541D607C10}" dt="2023-02-21T14:25:08.259" v="709" actId="20577"/>
        <pc:sldMkLst>
          <pc:docMk/>
          <pc:sldMk cId="733641028" sldId="697"/>
        </pc:sldMkLst>
        <pc:spChg chg="mod">
          <ac:chgData name="Toivonen Tapio" userId="5d79235c-c072-4988-bbde-c3f2f12cb59e" providerId="ADAL" clId="{E5217A31-DBB2-4087-9587-A5541D607C10}" dt="2023-02-21T14:25:08.259" v="709" actId="20577"/>
          <ac:spMkLst>
            <pc:docMk/>
            <pc:sldMk cId="733641028" sldId="697"/>
            <ac:spMk id="11" creationId="{C2B5E578-0539-44E5-9036-3D3530E9227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29730692178993E-2"/>
          <c:y val="4.4693228931827429E-2"/>
          <c:w val="0.86103899462657585"/>
          <c:h val="0.877093620437474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4"/>
                <c:pt idx="0">
                  <c:v>Luokka 1</c:v>
                </c:pt>
                <c:pt idx="1">
                  <c:v>Luokka 2</c:v>
                </c:pt>
                <c:pt idx="2">
                  <c:v>Luokka 3</c:v>
                </c:pt>
                <c:pt idx="3">
                  <c:v>Luokka 4</c:v>
                </c:pt>
              </c:strCache>
            </c:strRef>
          </c:cat>
          <c:val>
            <c:numRef>
              <c:f>Taul1!$B$2:$B$6</c:f>
              <c:numCache>
                <c:formatCode>0%</c:formatCode>
                <c:ptCount val="5"/>
                <c:pt idx="0">
                  <c:v>0.03</c:v>
                </c:pt>
                <c:pt idx="1">
                  <c:v>0.09</c:v>
                </c:pt>
                <c:pt idx="2">
                  <c:v>0.14000000000000001</c:v>
                </c:pt>
                <c:pt idx="3">
                  <c:v>0.19</c:v>
                </c:pt>
                <c:pt idx="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6-43B1-A925-4098F11D9A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63"/>
        <c:axId val="646461800"/>
        <c:axId val="646464424"/>
      </c:barChart>
      <c:catAx>
        <c:axId val="646461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6464424"/>
        <c:crosses val="autoZero"/>
        <c:auto val="1"/>
        <c:lblAlgn val="ctr"/>
        <c:lblOffset val="100"/>
        <c:noMultiLvlLbl val="0"/>
      </c:catAx>
      <c:valAx>
        <c:axId val="64646442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46461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6254936249028"/>
          <c:y val="5.5866536164784285E-2"/>
          <c:w val="0.86103899462657585"/>
          <c:h val="0.8770936204374745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63"/>
        <c:axId val="646461800"/>
        <c:axId val="646464424"/>
      </c:barChart>
      <c:catAx>
        <c:axId val="646461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6464424"/>
        <c:crosses val="autoZero"/>
        <c:auto val="1"/>
        <c:lblAlgn val="ctr"/>
        <c:lblOffset val="100"/>
        <c:noMultiLvlLbl val="0"/>
      </c:catAx>
      <c:valAx>
        <c:axId val="64646442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46461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0.06371</cdr:x>
      <cdr:y>0</cdr:y>
    </cdr:from>
    <cdr:to>
      <cdr:x>0.91556</cdr:x>
      <cdr:y>0.72855</cdr:y>
    </cdr:to>
    <cdr:cxnSp macro="">
      <cdr:nvCxnSpPr>
        <cdr:cNvPr id="2" name="Suora yhdysviiva 1">
          <a:extLst xmlns:a="http://schemas.openxmlformats.org/drawingml/2006/main">
            <a:ext uri="{FF2B5EF4-FFF2-40B4-BE49-F238E27FC236}">
              <a16:creationId xmlns:a16="http://schemas.microsoft.com/office/drawing/2014/main" id="{2D2C1B42-DCA1-45E7-81F3-331CD3A6702B}"/>
            </a:ext>
          </a:extLst>
        </cdr:cNvPr>
        <cdr:cNvCxnSpPr/>
      </cdr:nvCxnSpPr>
      <cdr:spPr>
        <a:xfrm xmlns:a="http://schemas.openxmlformats.org/drawingml/2006/main" flipV="1">
          <a:off x="128094" y="-641007"/>
          <a:ext cx="1712761" cy="1656195"/>
        </a:xfrm>
        <a:prstGeom xmlns:a="http://schemas.openxmlformats.org/drawingml/2006/main" prst="line">
          <a:avLst/>
        </a:prstGeom>
        <a:ln xmlns:a="http://schemas.openxmlformats.org/drawingml/2006/main" w="19050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5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Healthtech</a:t>
            </a:r>
            <a:r>
              <a:rPr lang="en-US"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Finland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C89C3-1639-C64F-B7DC-4038F10D3C80}" type="slidenum">
              <a: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‹#›</a:t>
            </a:fld>
            <a:endParaRPr lang="en-US"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37526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i-FI" err="1"/>
              <a:t>Healthtech</a:t>
            </a:r>
            <a:r>
              <a:rPr lang="fi-FI"/>
              <a:t> Finland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5A0B3B4-F971-4AD3-B530-DE860EFC07D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2438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339932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679871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1019807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1359744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1699681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6pPr>
    <a:lvl7pPr marL="2039614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7pPr>
    <a:lvl8pPr marL="2379548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8pPr>
    <a:lvl9pPr marL="2719486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63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55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366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62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24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68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7338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247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34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8190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250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5954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1752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0812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3998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14 henkeä 16 %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Healthtech Finland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71019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9812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432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6387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0321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2533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  <a:p>
            <a:pPr marL="171450" indent="-171450">
              <a:buFontTx/>
              <a:buChar char="-"/>
            </a:pPr>
            <a:r>
              <a:rPr lang="fi-FI" dirty="0"/>
              <a:t>Jos arkipyhän ympärillä on kaksi eri syystä johtuvaa poissaoloa, esim. sairauspoissaolo ja vuosiloma, maksetaan arkipyhäkorvaus, kunhan poissaolo on hyväksyttävä – toisaalta, jos kumpikaan poissaolo on luvaton, ei makseta arkipyhäkorvausta</a:t>
            </a:r>
          </a:p>
          <a:p>
            <a:pPr marL="171450" indent="-171450">
              <a:buFontTx/>
              <a:buChar char="-"/>
            </a:pPr>
            <a:r>
              <a:rPr lang="fi-FI" dirty="0"/>
              <a:t>Usean peräkkäisen arkipyhän tilanteessa arkipyhäkorvausta ei makseta miltään arkipyhältä, jos arkipyhiä edeltävänä tai niiden jälkeisenä päivänä on luvattomasti poissa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Healthtech Finland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3235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2527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4735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0506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574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88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426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734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783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501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653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0B3B4-F971-4AD3-B530-DE860EFC07D2}" type="slidenum">
              <a:rPr kumimoji="0" lang="fi-FI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850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godia">
    <p:bg>
      <p:bgPr>
        <a:solidFill>
          <a:srgbClr val="26AB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34E3890D-89D8-AF41-B0D3-01584BAC25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66710" y="1923678"/>
            <a:ext cx="4907902" cy="112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582873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petroli">
    <p:bg>
      <p:bgPr>
        <a:solidFill>
          <a:srgbClr val="0F78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870B0A-5FAA-48CC-9422-68AAC5A5CADB}" type="datetime1">
              <a:rPr lang="fi-FI" smtClean="0"/>
              <a:t>21.2.2023</a:t>
            </a:fld>
            <a:endParaRPr lang="fi-FI"/>
          </a:p>
        </p:txBody>
      </p:sp>
      <p:sp>
        <p:nvSpPr>
          <p:cNvPr id="11" name="Tekstin paikkamerkki 2"/>
          <p:cNvSpPr>
            <a:spLocks noGrp="1"/>
          </p:cNvSpPr>
          <p:nvPr>
            <p:ph idx="21"/>
          </p:nvPr>
        </p:nvSpPr>
        <p:spPr>
          <a:xfrm>
            <a:off x="1072800" y="1584884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481934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7" name="Alatunnisteen paikkamerkki 2">
            <a:extLst>
              <a:ext uri="{FF2B5EF4-FFF2-40B4-BE49-F238E27FC236}">
                <a16:creationId xmlns:a16="http://schemas.microsoft.com/office/drawing/2014/main" id="{D48306B5-30A8-694F-8C82-7D4DE383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264742819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1F9AB61F-25F5-4BAC-AFD2-7CF6AA8759C3}" type="datetime1">
              <a:rPr lang="fi-FI" smtClean="0"/>
              <a:t>21.2.2023</a:t>
            </a:fld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21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22" name="Tekstin paikkamerkki 28"/>
          <p:cNvSpPr>
            <a:spLocks noGrp="1"/>
          </p:cNvSpPr>
          <p:nvPr>
            <p:ph type="body" sz="quarter" idx="20" hasCustomPrompt="1"/>
          </p:nvPr>
        </p:nvSpPr>
        <p:spPr>
          <a:xfrm>
            <a:off x="1072800" y="1102950"/>
            <a:ext cx="7171200" cy="479454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1" name="Alatunnisteen paikkamerkki 2">
            <a:extLst>
              <a:ext uri="{FF2B5EF4-FFF2-40B4-BE49-F238E27FC236}">
                <a16:creationId xmlns:a16="http://schemas.microsoft.com/office/drawing/2014/main" id="{C200BA80-F4BB-FC45-8417-9A4EFBB0B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6329016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2-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4E9C680B-B035-4481-9C89-9B8DCFA07DE9}" type="datetime1">
              <a:rPr lang="fi-FI" smtClean="0"/>
              <a:t>21.2.2023</a:t>
            </a:fld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1" name="Tekstin paikkamerkki 2"/>
          <p:cNvSpPr>
            <a:spLocks noGrp="1"/>
          </p:cNvSpPr>
          <p:nvPr>
            <p:ph idx="1"/>
          </p:nvPr>
        </p:nvSpPr>
        <p:spPr>
          <a:xfrm>
            <a:off x="4449254" y="1577515"/>
            <a:ext cx="3499200" cy="2882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kstin paikkamerkki 28"/>
          <p:cNvSpPr>
            <a:spLocks noGrp="1"/>
          </p:cNvSpPr>
          <p:nvPr>
            <p:ph type="body" sz="quarter" idx="17" hasCustomPrompt="1"/>
          </p:nvPr>
        </p:nvSpPr>
        <p:spPr>
          <a:xfrm>
            <a:off x="1072800" y="1102950"/>
            <a:ext cx="7171200" cy="474565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28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3" name="Alatunnisteen paikkamerkki 2">
            <a:extLst>
              <a:ext uri="{FF2B5EF4-FFF2-40B4-BE49-F238E27FC236}">
                <a16:creationId xmlns:a16="http://schemas.microsoft.com/office/drawing/2014/main" id="{61E77215-599E-7346-AC42-04B63F87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253580326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kuvall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26EC10B7-6068-4592-8DF6-C21B5E169149}" type="datetime1">
              <a:rPr lang="fi-FI" smtClean="0"/>
              <a:t>21.2.2023</a:t>
            </a:fld>
            <a:endParaRPr lang="fi-FI"/>
          </a:p>
        </p:txBody>
      </p:sp>
      <p:sp>
        <p:nvSpPr>
          <p:cNvPr id="8" name="Tekstin paikkamerkki 2"/>
          <p:cNvSpPr>
            <a:spLocks noGrp="1"/>
          </p:cNvSpPr>
          <p:nvPr>
            <p:ph idx="19"/>
          </p:nvPr>
        </p:nvSpPr>
        <p:spPr>
          <a:xfrm>
            <a:off x="1072800" y="1584553"/>
            <a:ext cx="55296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800" y="1104451"/>
            <a:ext cx="5529600" cy="480101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6775200" y="0"/>
            <a:ext cx="23688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2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1" name="Alatunnisteen paikkamerkki 2">
            <a:extLst>
              <a:ext uri="{FF2B5EF4-FFF2-40B4-BE49-F238E27FC236}">
                <a16:creationId xmlns:a16="http://schemas.microsoft.com/office/drawing/2014/main" id="{970BB2D4-E589-7444-B0CE-C2400F20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78566840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kuval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B470C21F-BEA7-4001-A59E-ED99F75C48EF}" type="datetime1">
              <a:rPr lang="fi-FI" smtClean="0"/>
              <a:t>21.2.2023</a:t>
            </a:fld>
            <a:endParaRPr lang="fi-FI"/>
          </a:p>
        </p:txBody>
      </p:sp>
      <p:sp>
        <p:nvSpPr>
          <p:cNvPr id="19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5090400" y="0"/>
            <a:ext cx="4053606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8" name="Tekstin paikkamerkki 2"/>
          <p:cNvSpPr>
            <a:spLocks noGrp="1"/>
          </p:cNvSpPr>
          <p:nvPr>
            <p:ph idx="19"/>
          </p:nvPr>
        </p:nvSpPr>
        <p:spPr>
          <a:xfrm>
            <a:off x="1072800" y="1584554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7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800" y="1104452"/>
            <a:ext cx="3844800" cy="480102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1" name="Alatunnisteen paikkamerkki 2">
            <a:extLst>
              <a:ext uri="{FF2B5EF4-FFF2-40B4-BE49-F238E27FC236}">
                <a16:creationId xmlns:a16="http://schemas.microsoft.com/office/drawing/2014/main" id="{1CA215FA-D4C1-B841-BD5A-A1BB759D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303216163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pelkälle kuva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91440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6411705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auluko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1" name="Tekstin paikkamerkki 2"/>
          <p:cNvSpPr>
            <a:spLocks noGrp="1"/>
          </p:cNvSpPr>
          <p:nvPr>
            <p:ph type="body" sz="quarter" idx="23" hasCustomPrompt="1"/>
          </p:nvPr>
        </p:nvSpPr>
        <p:spPr>
          <a:xfrm>
            <a:off x="3209075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/>
              <a:t>Lähde tähän</a:t>
            </a:r>
          </a:p>
        </p:txBody>
      </p:sp>
      <p:sp>
        <p:nvSpPr>
          <p:cNvPr id="1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799" y="1102950"/>
            <a:ext cx="6868801" cy="481250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20" name="Sisällön paikkamerkki 4"/>
          <p:cNvSpPr>
            <a:spLocks noGrp="1"/>
          </p:cNvSpPr>
          <p:nvPr>
            <p:ph sz="quarter" idx="17"/>
          </p:nvPr>
        </p:nvSpPr>
        <p:spPr>
          <a:xfrm>
            <a:off x="1072799" y="1584200"/>
            <a:ext cx="6868802" cy="3010469"/>
          </a:xfrm>
        </p:spPr>
        <p:txBody>
          <a:bodyPr/>
          <a:lstStyle>
            <a:lvl1pPr marL="241200" indent="-212400">
              <a:buFont typeface="Arial" panose="020B0604020202020204" pitchFamily="34" charset="0"/>
              <a:buChar char="•"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C26F1C2C-1F3D-4324-8DB1-2B3A728EB293}" type="datetime1">
              <a:rPr lang="fi-FI" smtClean="0"/>
              <a:t>21.2.2023</a:t>
            </a:fld>
            <a:endParaRPr lang="fi-FI"/>
          </a:p>
        </p:txBody>
      </p:sp>
      <p:sp>
        <p:nvSpPr>
          <p:cNvPr id="12" name="Alatunnisteen paikkamerkki 2">
            <a:extLst>
              <a:ext uri="{FF2B5EF4-FFF2-40B4-BE49-F238E27FC236}">
                <a16:creationId xmlns:a16="http://schemas.microsoft.com/office/drawing/2014/main" id="{D08EA9B1-6352-4940-B2C6-DBACF45DC77C}"/>
              </a:ext>
            </a:extLst>
          </p:cNvPr>
          <p:cNvSpPr txBox="1">
            <a:spLocks/>
          </p:cNvSpPr>
          <p:nvPr userDrawn="1"/>
        </p:nvSpPr>
        <p:spPr>
          <a:xfrm>
            <a:off x="1111510" y="4728047"/>
            <a:ext cx="2164346" cy="16469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i-FI"/>
            </a:defPPr>
            <a:lvl1pPr marL="0" algn="l" defTabSz="679871" rtl="0" eaLnBrk="1" latinLnBrk="0" hangingPunct="1">
              <a:defRPr sz="700" kern="12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932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987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19807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5974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9968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961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79548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9486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87594283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tauluko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7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00B1868B-515C-4A84-A79A-DDEC623D6CDB}" type="datetime1">
              <a:rPr lang="fi-FI" smtClean="0"/>
              <a:t>21.2.2023</a:t>
            </a:fld>
            <a:endParaRPr lang="fi-FI"/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799" y="1102950"/>
            <a:ext cx="6868801" cy="47945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1" name="Tekstin paikkamerkki 3"/>
          <p:cNvSpPr>
            <a:spLocks noGrp="1"/>
          </p:cNvSpPr>
          <p:nvPr>
            <p:ph type="body" sz="quarter" idx="22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3" name="Sisällön paikkamerkki 4"/>
          <p:cNvSpPr>
            <a:spLocks noGrp="1"/>
          </p:cNvSpPr>
          <p:nvPr>
            <p:ph sz="quarter" idx="23" hasCustomPrompt="1"/>
          </p:nvPr>
        </p:nvSpPr>
        <p:spPr>
          <a:xfrm>
            <a:off x="4572001" y="1584200"/>
            <a:ext cx="3369600" cy="2892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Lisää objekti</a:t>
            </a:r>
          </a:p>
        </p:txBody>
      </p:sp>
      <p:sp>
        <p:nvSpPr>
          <p:cNvPr id="12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CF7369B9-B4F4-374B-A704-270A01C4919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209075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/>
              <a:t>Lähde tähän</a:t>
            </a:r>
          </a:p>
        </p:txBody>
      </p:sp>
      <p:sp>
        <p:nvSpPr>
          <p:cNvPr id="15" name="Alatunnisteen paikkamerkki 2">
            <a:extLst>
              <a:ext uri="{FF2B5EF4-FFF2-40B4-BE49-F238E27FC236}">
                <a16:creationId xmlns:a16="http://schemas.microsoft.com/office/drawing/2014/main" id="{EB30D183-DE25-134F-BE67-62C904F9663F}"/>
              </a:ext>
            </a:extLst>
          </p:cNvPr>
          <p:cNvSpPr txBox="1">
            <a:spLocks/>
          </p:cNvSpPr>
          <p:nvPr userDrawn="1"/>
        </p:nvSpPr>
        <p:spPr>
          <a:xfrm>
            <a:off x="1111510" y="4728047"/>
            <a:ext cx="2164346" cy="16469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i-FI"/>
            </a:defPPr>
            <a:lvl1pPr marL="0" algn="l" defTabSz="679871" rtl="0" eaLnBrk="1" latinLnBrk="0" hangingPunct="1">
              <a:defRPr sz="700" kern="12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932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987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19807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5974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9968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961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79548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9486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268738636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isoille tauluko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252000" y="282149"/>
            <a:ext cx="7992000" cy="82116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7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E70C97DB-DA9C-4CFA-B970-B8599B25F3E4}" type="datetime1">
              <a:rPr lang="fi-FI" smtClean="0"/>
              <a:t>21.2.2023</a:t>
            </a:fld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17"/>
          </p:nvPr>
        </p:nvSpPr>
        <p:spPr>
          <a:xfrm>
            <a:off x="381000" y="1103313"/>
            <a:ext cx="8391525" cy="3541712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kstin paikkamerkki 2">
            <a:extLst>
              <a:ext uri="{FF2B5EF4-FFF2-40B4-BE49-F238E27FC236}">
                <a16:creationId xmlns:a16="http://schemas.microsoft.com/office/drawing/2014/main" id="{DD62D0CA-A0C1-C540-824A-612A4D86A0E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09075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/>
              <a:t>Lähde tähän</a:t>
            </a:r>
          </a:p>
        </p:txBody>
      </p:sp>
      <p:sp>
        <p:nvSpPr>
          <p:cNvPr id="11" name="Alatunnisteen paikkamerkki 2">
            <a:extLst>
              <a:ext uri="{FF2B5EF4-FFF2-40B4-BE49-F238E27FC236}">
                <a16:creationId xmlns:a16="http://schemas.microsoft.com/office/drawing/2014/main" id="{C39A6273-D0C2-2343-94DB-3D45E40EE158}"/>
              </a:ext>
            </a:extLst>
          </p:cNvPr>
          <p:cNvSpPr txBox="1">
            <a:spLocks/>
          </p:cNvSpPr>
          <p:nvPr userDrawn="1"/>
        </p:nvSpPr>
        <p:spPr>
          <a:xfrm>
            <a:off x="1111510" y="4728047"/>
            <a:ext cx="2164346" cy="16469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i-FI"/>
            </a:defPPr>
            <a:lvl1pPr marL="0" algn="l" defTabSz="679871" rtl="0" eaLnBrk="1" latinLnBrk="0" hangingPunct="1">
              <a:defRPr sz="700" kern="12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932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987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19807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5974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9968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961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79548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9486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106746017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3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E70C97DB-DA9C-4CFA-B970-B8599B25F3E4}" type="datetime1">
              <a:rPr lang="fi-FI" smtClean="0"/>
              <a:t>21.2.2023</a:t>
            </a:fld>
            <a:endParaRPr lang="fi-FI"/>
          </a:p>
        </p:txBody>
      </p:sp>
      <p:sp>
        <p:nvSpPr>
          <p:cNvPr id="7" name="Tekstin paikkamerkki 3"/>
          <p:cNvSpPr>
            <a:spLocks noGrp="1"/>
          </p:cNvSpPr>
          <p:nvPr>
            <p:ph type="body" sz="quarter" idx="22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9" name="Alatunnisteen paikkamerkki 2">
            <a:extLst>
              <a:ext uri="{FF2B5EF4-FFF2-40B4-BE49-F238E27FC236}">
                <a16:creationId xmlns:a16="http://schemas.microsoft.com/office/drawing/2014/main" id="{0C10D7A5-91D5-1F4E-93D7-AABF12D78DD9}"/>
              </a:ext>
            </a:extLst>
          </p:cNvPr>
          <p:cNvSpPr txBox="1">
            <a:spLocks/>
          </p:cNvSpPr>
          <p:nvPr userDrawn="1"/>
        </p:nvSpPr>
        <p:spPr>
          <a:xfrm>
            <a:off x="1111510" y="4728047"/>
            <a:ext cx="2164346" cy="16469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i-FI"/>
            </a:defPPr>
            <a:lvl1pPr marL="0" algn="l" defTabSz="679871" rtl="0" eaLnBrk="1" latinLnBrk="0" hangingPunct="1">
              <a:defRPr sz="700" kern="12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932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987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19807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5974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9968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961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79548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9486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3583285883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rgbClr val="26AB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9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881898"/>
            <a:ext cx="6977283" cy="1165268"/>
          </a:xfrm>
          <a:prstGeom prst="rect">
            <a:avLst/>
          </a:prstGeom>
        </p:spPr>
        <p:txBody>
          <a:bodyPr>
            <a:normAutofit/>
          </a:bodyPr>
          <a:lstStyle>
            <a:lvl1pPr marL="108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6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pääotsikkoa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53C366-6A2C-43B9-A437-B827E0484441}" type="datetime1">
              <a:rPr lang="fi-FI" smtClean="0"/>
              <a:t>21.2.2023</a:t>
            </a:fld>
            <a:endParaRPr lang="fi-FI"/>
          </a:p>
        </p:txBody>
      </p:sp>
      <p:sp>
        <p:nvSpPr>
          <p:cNvPr id="14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154039037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8D9E7F89-CFBC-40A6-849E-791F2CE17670}" type="datetime1">
              <a:rPr lang="fi-FI" smtClean="0"/>
              <a:t>21.2.2023</a:t>
            </a:fld>
            <a:endParaRPr lang="fi-FI"/>
          </a:p>
        </p:txBody>
      </p:sp>
      <p:sp>
        <p:nvSpPr>
          <p:cNvPr id="11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913747"/>
            <a:ext cx="7171200" cy="1176411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8" name="Alatunnisteen paikkamerkki 2">
            <a:extLst>
              <a:ext uri="{FF2B5EF4-FFF2-40B4-BE49-F238E27FC236}">
                <a16:creationId xmlns:a16="http://schemas.microsoft.com/office/drawing/2014/main" id="{08D558F3-0C1D-DB48-9EBA-010F321919EE}"/>
              </a:ext>
            </a:extLst>
          </p:cNvPr>
          <p:cNvSpPr txBox="1">
            <a:spLocks/>
          </p:cNvSpPr>
          <p:nvPr userDrawn="1"/>
        </p:nvSpPr>
        <p:spPr>
          <a:xfrm>
            <a:off x="1111510" y="4728047"/>
            <a:ext cx="2164346" cy="16469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i-FI"/>
            </a:defPPr>
            <a:lvl1pPr marL="0" algn="l" defTabSz="679871" rtl="0" eaLnBrk="1" latinLnBrk="0" hangingPunct="1">
              <a:defRPr sz="700" kern="12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932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987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19807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5974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9968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961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79548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9486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2207341520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D1D5393-FFB8-4AFB-965F-DF835FFEFFC2}" type="datetime1">
              <a:rPr lang="fi-FI" smtClean="0"/>
              <a:t>21.2.2023</a:t>
            </a:fld>
            <a:endParaRPr lang="fi-FI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482276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Alatunnisteen paikkamerkki 2">
            <a:extLst>
              <a:ext uri="{FF2B5EF4-FFF2-40B4-BE49-F238E27FC236}">
                <a16:creationId xmlns:a16="http://schemas.microsoft.com/office/drawing/2014/main" id="{AF2DE3BE-27EC-1740-A63F-E104A24D7362}"/>
              </a:ext>
            </a:extLst>
          </p:cNvPr>
          <p:cNvSpPr txBox="1">
            <a:spLocks/>
          </p:cNvSpPr>
          <p:nvPr userDrawn="1"/>
        </p:nvSpPr>
        <p:spPr>
          <a:xfrm>
            <a:off x="1111510" y="4728047"/>
            <a:ext cx="2164346" cy="16469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i-FI"/>
            </a:defPPr>
            <a:lvl1pPr marL="0" algn="l" defTabSz="679871" rtl="0" eaLnBrk="1" latinLnBrk="0" hangingPunct="1">
              <a:defRPr sz="700" kern="12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932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987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19807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5974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9968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961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79548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9486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102188674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21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22" name="Tekstin paikkamerkki 28"/>
          <p:cNvSpPr>
            <a:spLocks noGrp="1"/>
          </p:cNvSpPr>
          <p:nvPr>
            <p:ph type="body" sz="quarter" idx="20" hasCustomPrompt="1"/>
          </p:nvPr>
        </p:nvSpPr>
        <p:spPr>
          <a:xfrm>
            <a:off x="1072800" y="1102950"/>
            <a:ext cx="71712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5" name="Dian numeron paikkamerkki 1">
            <a:extLst>
              <a:ext uri="{FF2B5EF4-FFF2-40B4-BE49-F238E27FC236}">
                <a16:creationId xmlns:a16="http://schemas.microsoft.com/office/drawing/2014/main" id="{6BDE6E4F-9FC9-43E4-BFB1-E3523CDA9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400" y="4731990"/>
            <a:ext cx="504056" cy="187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76ADE-8D6B-40B7-AA7D-7503DB2F97E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389073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n paikkamerkki 3"/>
          <p:cNvSpPr>
            <a:spLocks noGrp="1"/>
          </p:cNvSpPr>
          <p:nvPr>
            <p:ph type="body" sz="quarter" idx="22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3" name="Dian numeron paikkamerkki 1">
            <a:extLst>
              <a:ext uri="{FF2B5EF4-FFF2-40B4-BE49-F238E27FC236}">
                <a16:creationId xmlns:a16="http://schemas.microsoft.com/office/drawing/2014/main" id="{07632B59-CDF7-459D-A76A-7A7B665B5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400" y="4731990"/>
            <a:ext cx="504056" cy="187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76ADE-8D6B-40B7-AA7D-7503DB2F97E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04369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913747"/>
            <a:ext cx="7171200" cy="1176411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Dian numeron paikkamerkki 1">
            <a:extLst>
              <a:ext uri="{FF2B5EF4-FFF2-40B4-BE49-F238E27FC236}">
                <a16:creationId xmlns:a16="http://schemas.microsoft.com/office/drawing/2014/main" id="{0FCE7DD3-ADE6-4120-B455-E9FD776E4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400" y="4731990"/>
            <a:ext cx="504056" cy="187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76ADE-8D6B-40B7-AA7D-7503DB2F97E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907125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3954F4-C47A-4F6B-8053-808264F44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60A3C3-C818-411B-A7B0-70A898C4B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7E4D915-ADC3-4470-B1D0-58EAA66DB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ian numeron paikkamerkki 1">
            <a:extLst>
              <a:ext uri="{FF2B5EF4-FFF2-40B4-BE49-F238E27FC236}">
                <a16:creationId xmlns:a16="http://schemas.microsoft.com/office/drawing/2014/main" id="{12BEBB51-B57C-4CE1-B601-56C124C1C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400" y="4731990"/>
            <a:ext cx="504056" cy="187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76ADE-8D6B-40B7-AA7D-7503DB2F97E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543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turkoosi">
    <p:bg>
      <p:bgPr>
        <a:solidFill>
          <a:srgbClr val="26AB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9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D49F65-936D-47C1-B476-B10D0AC9DEC4}" type="datetime1">
              <a:rPr lang="fi-FI" smtClean="0"/>
              <a:t>21.2.2023</a:t>
            </a:fld>
            <a:endParaRPr lang="fi-FI"/>
          </a:p>
        </p:txBody>
      </p:sp>
      <p:sp>
        <p:nvSpPr>
          <p:cNvPr id="7" name="Alatunnisteen paikkamerkki 2">
            <a:extLst>
              <a:ext uri="{FF2B5EF4-FFF2-40B4-BE49-F238E27FC236}">
                <a16:creationId xmlns:a16="http://schemas.microsoft.com/office/drawing/2014/main" id="{F6E129C5-E1E9-184B-98BD-70BAADAA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45695886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turkoosi">
    <p:bg>
      <p:bgPr>
        <a:solidFill>
          <a:srgbClr val="26AB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114E9B-AF34-462B-9107-FB4A4FE20955}" type="datetime1">
              <a:rPr lang="fi-FI" smtClean="0"/>
              <a:t>21.2.2023</a:t>
            </a:fld>
            <a:endParaRPr lang="fi-FI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3052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480102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1" name="Alatunnisteen paikkamerkki 2">
            <a:extLst>
              <a:ext uri="{FF2B5EF4-FFF2-40B4-BE49-F238E27FC236}">
                <a16:creationId xmlns:a16="http://schemas.microsoft.com/office/drawing/2014/main" id="{B7CC97FC-C1FA-264C-A2E5-43953D24C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200552848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mandariini">
    <p:bg>
      <p:bgPr>
        <a:solidFill>
          <a:srgbClr val="FF8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5A29F8-3631-43D8-937B-CB2D984A1FF3}" type="datetime1">
              <a:rPr lang="fi-FI" smtClean="0"/>
              <a:t>21.2.2023</a:t>
            </a:fld>
            <a:endParaRPr lang="fi-FI"/>
          </a:p>
        </p:txBody>
      </p:sp>
      <p:sp>
        <p:nvSpPr>
          <p:cNvPr id="7" name="Alatunnisteen paikkamerkki 2">
            <a:extLst>
              <a:ext uri="{FF2B5EF4-FFF2-40B4-BE49-F238E27FC236}">
                <a16:creationId xmlns:a16="http://schemas.microsoft.com/office/drawing/2014/main" id="{D801D017-4D60-2B4D-9D74-E5734713E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64181846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mandariini">
    <p:bg>
      <p:bgPr>
        <a:solidFill>
          <a:srgbClr val="FF8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A1FFB15-5351-4C69-B4D2-8C0154A2BCAF}" type="datetime1">
              <a:rPr lang="fi-FI" smtClean="0"/>
              <a:t>21.2.2023</a:t>
            </a:fld>
            <a:endParaRPr lang="fi-FI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482276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1" name="Alatunnisteen paikkamerkki 2">
            <a:extLst>
              <a:ext uri="{FF2B5EF4-FFF2-40B4-BE49-F238E27FC236}">
                <a16:creationId xmlns:a16="http://schemas.microsoft.com/office/drawing/2014/main" id="{6C0F4AE4-D2AC-5C46-B140-EA1F39EDD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41745300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sitruuna">
    <p:bg>
      <p:bgPr>
        <a:solidFill>
          <a:srgbClr val="5CDE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905F96-8735-44CC-A79D-9FF4592D6200}" type="datetime1">
              <a:rPr lang="fi-FI" smtClean="0"/>
              <a:pPr/>
              <a:t>21.2.2023</a:t>
            </a:fld>
            <a:endParaRPr lang="fi-FI"/>
          </a:p>
        </p:txBody>
      </p:sp>
      <p:sp>
        <p:nvSpPr>
          <p:cNvPr id="7" name="Alatunnisteen paikkamerkki 2">
            <a:extLst>
              <a:ext uri="{FF2B5EF4-FFF2-40B4-BE49-F238E27FC236}">
                <a16:creationId xmlns:a16="http://schemas.microsoft.com/office/drawing/2014/main" id="{62F7D627-7718-1A4D-9D91-572B2510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50106A9D-B6B1-A04C-9E49-1E5270CF1B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499557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sitruuna">
    <p:bg>
      <p:bgPr>
        <a:solidFill>
          <a:srgbClr val="5CDE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1D5393-FFB8-4AFB-965F-DF835FFEFFC2}" type="datetime1">
              <a:rPr lang="fi-FI" smtClean="0"/>
              <a:pPr/>
              <a:t>21.2.2023</a:t>
            </a:fld>
            <a:endParaRPr lang="fi-FI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482276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1" name="Alatunnisteen paikkamerkki 2">
            <a:extLst>
              <a:ext uri="{FF2B5EF4-FFF2-40B4-BE49-F238E27FC236}">
                <a16:creationId xmlns:a16="http://schemas.microsoft.com/office/drawing/2014/main" id="{142347CA-F0E9-5A46-9AA7-A68382FDF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189775427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petroli">
    <p:bg>
      <p:bgPr>
        <a:solidFill>
          <a:srgbClr val="0F78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D0C29F-D373-4791-88C9-86C29F06AD83}" type="datetime1">
              <a:rPr lang="fi-FI" smtClean="0"/>
              <a:t>21.2.2023</a:t>
            </a:fld>
            <a:endParaRPr lang="fi-FI"/>
          </a:p>
        </p:txBody>
      </p:sp>
      <p:sp>
        <p:nvSpPr>
          <p:cNvPr id="7" name="Alatunnisteen paikkamerkki 2">
            <a:extLst>
              <a:ext uri="{FF2B5EF4-FFF2-40B4-BE49-F238E27FC236}">
                <a16:creationId xmlns:a16="http://schemas.microsoft.com/office/drawing/2014/main" id="{F00DDCBF-F644-9942-8A63-888EFB89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2164346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Teknologiateollisuuden työnantajat</a:t>
            </a:r>
          </a:p>
        </p:txBody>
      </p:sp>
    </p:spTree>
    <p:extLst>
      <p:ext uri="{BB962C8B-B14F-4D97-AF65-F5344CB8AC3E}">
        <p14:creationId xmlns:p14="http://schemas.microsoft.com/office/powerpoint/2010/main" val="174770107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82027" y="4728047"/>
            <a:ext cx="919711" cy="16304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B16F53B-7158-4458-A0D4-1436C88C6842}" type="datetime1">
              <a:rPr lang="fi-FI" smtClean="0"/>
              <a:t>21.2.2023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111307" y="4728047"/>
            <a:ext cx="1296094" cy="16304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i-FI" err="1"/>
              <a:t>Healthtech</a:t>
            </a:r>
            <a:r>
              <a:rPr lang="fi-FI"/>
              <a:t> Finland</a:t>
            </a:r>
          </a:p>
        </p:txBody>
      </p:sp>
      <p:sp>
        <p:nvSpPr>
          <p:cNvPr id="26" name="Tekstin paikkamerkki 3"/>
          <p:cNvSpPr>
            <a:spLocks noGrp="1"/>
          </p:cNvSpPr>
          <p:nvPr>
            <p:ph type="body" idx="1"/>
          </p:nvPr>
        </p:nvSpPr>
        <p:spPr>
          <a:xfrm>
            <a:off x="1072801" y="1583532"/>
            <a:ext cx="7171199" cy="2893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27" name="Otsikon paikkamerkki 2"/>
          <p:cNvSpPr>
            <a:spLocks noGrp="1"/>
          </p:cNvSpPr>
          <p:nvPr>
            <p:ph type="title"/>
          </p:nvPr>
        </p:nvSpPr>
        <p:spPr>
          <a:xfrm>
            <a:off x="1072801" y="1102950"/>
            <a:ext cx="7171199" cy="4805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3" name="Dian numeron paikkamerkki 1"/>
          <p:cNvSpPr>
            <a:spLocks noGrp="1"/>
          </p:cNvSpPr>
          <p:nvPr>
            <p:ph type="sldNum" sz="quarter" idx="4"/>
          </p:nvPr>
        </p:nvSpPr>
        <p:spPr>
          <a:xfrm>
            <a:off x="8005977" y="4729163"/>
            <a:ext cx="863990" cy="16668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994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1" r:id="rId2"/>
    <p:sldLayoutId id="2147483664" r:id="rId3"/>
    <p:sldLayoutId id="2147483679" r:id="rId4"/>
    <p:sldLayoutId id="2147483669" r:id="rId5"/>
    <p:sldLayoutId id="2147483685" r:id="rId6"/>
    <p:sldLayoutId id="2147483671" r:id="rId7"/>
    <p:sldLayoutId id="2147483687" r:id="rId8"/>
    <p:sldLayoutId id="2147483665" r:id="rId9"/>
    <p:sldLayoutId id="2147483681" r:id="rId10"/>
    <p:sldLayoutId id="2147483702" r:id="rId11"/>
    <p:sldLayoutId id="2147483704" r:id="rId12"/>
    <p:sldLayoutId id="2147483680" r:id="rId13"/>
    <p:sldLayoutId id="2147483674" r:id="rId14"/>
    <p:sldLayoutId id="2147483691" r:id="rId15"/>
    <p:sldLayoutId id="2147483700" r:id="rId16"/>
    <p:sldLayoutId id="2147483696" r:id="rId17"/>
    <p:sldLayoutId id="2147483673" r:id="rId18"/>
    <p:sldLayoutId id="2147483703" r:id="rId19"/>
    <p:sldLayoutId id="2147483707" r:id="rId20"/>
    <p:sldLayoutId id="2147483708" r:id="rId21"/>
  </p:sldLayoutIdLst>
  <p:transition spd="med">
    <p:fade/>
  </p:transition>
  <p:hf hdr="0"/>
  <p:txStyles>
    <p:titleStyle>
      <a:lvl1pPr marL="14400" algn="l" defTabSz="806052" rtl="0" eaLnBrk="1" latinLnBrk="0" hangingPunct="1">
        <a:lnSpc>
          <a:spcPts val="2700"/>
        </a:lnSpc>
        <a:spcBef>
          <a:spcPts val="0"/>
        </a:spcBef>
        <a:spcAft>
          <a:spcPts val="0"/>
        </a:spcAft>
        <a:buNone/>
        <a:defRPr sz="2200" b="1" kern="1200" spc="-35" baseline="0">
          <a:solidFill>
            <a:srgbClr val="000000"/>
          </a:solidFill>
          <a:latin typeface="+mj-lt"/>
          <a:ea typeface="Adobe Fan Heiti Std B" panose="020B0700000000000000" pitchFamily="34" charset="-128"/>
          <a:cs typeface="Adobe Hebrew" panose="02040503050201020203" pitchFamily="18" charset="-79"/>
        </a:defRPr>
      </a:lvl1pPr>
    </p:titleStyle>
    <p:bodyStyle>
      <a:lvl1pPr marL="234000" indent="-212400" algn="l" defTabSz="806052" rtl="0" eaLnBrk="1" latinLnBrk="0" hangingPunct="1">
        <a:lnSpc>
          <a:spcPts val="2000"/>
        </a:lnSpc>
        <a:spcBef>
          <a:spcPts val="400"/>
        </a:spcBef>
        <a:spcAft>
          <a:spcPts val="300"/>
        </a:spcAft>
        <a:buClrTx/>
        <a:buSzPct val="125000"/>
        <a:buFont typeface="Arial" panose="020B0604020202020204" pitchFamily="34" charset="0"/>
        <a:buChar char="•"/>
        <a:defRPr sz="16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29732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itchFamily="34" charset="0"/>
        <a:buChar char="–"/>
        <a:defRPr sz="13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44591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anose="020B0604020202020204" pitchFamily="34" charset="0"/>
        <a:buChar char="•"/>
        <a:defRPr sz="105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67851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itchFamily="34" charset="0"/>
        <a:buChar char="–"/>
        <a:defRPr sz="105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82718" indent="-158400" algn="l" defTabSz="806052" rtl="0" eaLnBrk="1" latinLnBrk="0" hangingPunct="1">
        <a:lnSpc>
          <a:spcPts val="2000"/>
        </a:lnSpc>
        <a:spcBef>
          <a:spcPts val="400"/>
        </a:spcBef>
        <a:spcAft>
          <a:spcPts val="300"/>
        </a:spcAft>
        <a:buClrTx/>
        <a:buSzPct val="125000"/>
        <a:buFont typeface="Arial" panose="020B0604020202020204" pitchFamily="34" charset="0"/>
        <a:buChar char="•"/>
        <a:defRPr sz="10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216640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6pPr>
      <a:lvl7pPr marL="2619666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7pPr>
      <a:lvl8pPr marL="3022694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8pPr>
      <a:lvl9pPr marL="3425719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1pPr>
      <a:lvl2pPr marL="40302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2pPr>
      <a:lvl3pPr marL="806052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3pPr>
      <a:lvl4pPr marL="1209078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4pPr>
      <a:lvl5pPr marL="161210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5pPr>
      <a:lvl6pPr marL="2015123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6pPr>
      <a:lvl7pPr marL="2418157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7pPr>
      <a:lvl8pPr marL="2821180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8pPr>
      <a:lvl9pPr marL="322420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0" pos="5520" userDrawn="1">
          <p15:clr>
            <a:srgbClr val="F26B43"/>
          </p15:clr>
        </p15:guide>
        <p15:guide id="22" orient="horz" pos="3062" userDrawn="1">
          <p15:clr>
            <a:srgbClr val="F26B43"/>
          </p15:clr>
        </p15:guide>
        <p15:guide id="23" orient="horz" pos="232" userDrawn="1">
          <p15:clr>
            <a:srgbClr val="F26B43"/>
          </p15:clr>
        </p15:guide>
        <p15:guide id="26" pos="240" userDrawn="1">
          <p15:clr>
            <a:srgbClr val="F26B43"/>
          </p15:clr>
        </p15:guide>
        <p15:guide id="27" pos="75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in paikkamerkki 3"/>
          <p:cNvSpPr>
            <a:spLocks noGrp="1"/>
          </p:cNvSpPr>
          <p:nvPr>
            <p:ph type="body" idx="1"/>
          </p:nvPr>
        </p:nvSpPr>
        <p:spPr>
          <a:xfrm>
            <a:off x="1072801" y="1583532"/>
            <a:ext cx="7171199" cy="2893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27" name="Otsikon paikkamerkki 2"/>
          <p:cNvSpPr>
            <a:spLocks noGrp="1"/>
          </p:cNvSpPr>
          <p:nvPr>
            <p:ph type="title"/>
          </p:nvPr>
        </p:nvSpPr>
        <p:spPr>
          <a:xfrm>
            <a:off x="1072801" y="1102950"/>
            <a:ext cx="7171199" cy="3671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DBF22F68-63E2-4388-82EA-45207716A5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400" y="4731990"/>
            <a:ext cx="504056" cy="187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76ADE-8D6B-40B7-AA7D-7503DB2F97EA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B4BCCFB2-B16A-B9D8-9DE5-C25D4BC628C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715" y="4542112"/>
            <a:ext cx="1655685" cy="496706"/>
          </a:xfrm>
          <a:prstGeom prst="rect">
            <a:avLst/>
          </a:prstGeom>
        </p:spPr>
      </p:pic>
      <p:pic>
        <p:nvPicPr>
          <p:cNvPr id="1026" name="Kuva 10">
            <a:extLst>
              <a:ext uri="{FF2B5EF4-FFF2-40B4-BE49-F238E27FC236}">
                <a16:creationId xmlns:a16="http://schemas.microsoft.com/office/drawing/2014/main" id="{3102709D-2AB0-5153-BDC2-294B19C7BD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83" y="4505046"/>
            <a:ext cx="2625064" cy="62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62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</p:sldLayoutIdLst>
  <p:transition spd="med">
    <p:fade/>
  </p:transition>
  <p:hf hdr="0" ftr="0" dt="0"/>
  <p:txStyles>
    <p:titleStyle>
      <a:lvl1pPr marL="14400" algn="l" defTabSz="806052" rtl="0" eaLnBrk="1" latinLnBrk="0" hangingPunct="1">
        <a:lnSpc>
          <a:spcPts val="2700"/>
        </a:lnSpc>
        <a:spcBef>
          <a:spcPts val="0"/>
        </a:spcBef>
        <a:spcAft>
          <a:spcPts val="0"/>
        </a:spcAft>
        <a:buNone/>
        <a:defRPr sz="2200" b="1" kern="1200" spc="-35" baseline="0">
          <a:solidFill>
            <a:srgbClr val="000000"/>
          </a:solidFill>
          <a:latin typeface="+mj-lt"/>
          <a:ea typeface="Adobe Fan Heiti Std B" panose="020B0700000000000000" pitchFamily="34" charset="-128"/>
          <a:cs typeface="Adobe Hebrew" panose="02040503050201020203" pitchFamily="18" charset="-79"/>
        </a:defRPr>
      </a:lvl1pPr>
    </p:titleStyle>
    <p:bodyStyle>
      <a:lvl1pPr marL="234000" indent="-212400" algn="l" defTabSz="806052" rtl="0" eaLnBrk="1" latinLnBrk="0" hangingPunct="1">
        <a:lnSpc>
          <a:spcPts val="2000"/>
        </a:lnSpc>
        <a:spcBef>
          <a:spcPts val="400"/>
        </a:spcBef>
        <a:spcAft>
          <a:spcPts val="300"/>
        </a:spcAft>
        <a:buClrTx/>
        <a:buSzPct val="125000"/>
        <a:buFont typeface="Arial" panose="020B0604020202020204" pitchFamily="34" charset="0"/>
        <a:buChar char="•"/>
        <a:defRPr sz="16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29732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itchFamily="34" charset="0"/>
        <a:buChar char="–"/>
        <a:defRPr sz="13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44591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anose="020B0604020202020204" pitchFamily="34" charset="0"/>
        <a:buChar char="•"/>
        <a:defRPr sz="105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67851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itchFamily="34" charset="0"/>
        <a:buChar char="–"/>
        <a:defRPr sz="105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82718" indent="-158400" algn="l" defTabSz="806052" rtl="0" eaLnBrk="1" latinLnBrk="0" hangingPunct="1">
        <a:lnSpc>
          <a:spcPts val="2000"/>
        </a:lnSpc>
        <a:spcBef>
          <a:spcPts val="400"/>
        </a:spcBef>
        <a:spcAft>
          <a:spcPts val="300"/>
        </a:spcAft>
        <a:buClrTx/>
        <a:buSzPct val="125000"/>
        <a:buFont typeface="Arial" panose="020B0604020202020204" pitchFamily="34" charset="0"/>
        <a:buChar char="•"/>
        <a:defRPr sz="10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216640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6pPr>
      <a:lvl7pPr marL="2619666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7pPr>
      <a:lvl8pPr marL="3022694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8pPr>
      <a:lvl9pPr marL="3425719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1pPr>
      <a:lvl2pPr marL="40302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2pPr>
      <a:lvl3pPr marL="806052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3pPr>
      <a:lvl4pPr marL="1209078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4pPr>
      <a:lvl5pPr marL="161210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5pPr>
      <a:lvl6pPr marL="2015123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6pPr>
      <a:lvl7pPr marL="2418157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7pPr>
      <a:lvl8pPr marL="2821180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8pPr>
      <a:lvl9pPr marL="322420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0" pos="5520">
          <p15:clr>
            <a:srgbClr val="F26B43"/>
          </p15:clr>
        </p15:guide>
        <p15:guide id="22" orient="horz" pos="3062">
          <p15:clr>
            <a:srgbClr val="F26B43"/>
          </p15:clr>
        </p15:guide>
        <p15:guide id="23" orient="horz" pos="232">
          <p15:clr>
            <a:srgbClr val="F26B43"/>
          </p15:clr>
        </p15:guide>
        <p15:guide id="26" pos="240">
          <p15:clr>
            <a:srgbClr val="F26B43"/>
          </p15:clr>
        </p15:guide>
        <p15:guide id="27" pos="75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0CB831A9-A774-42F7-B168-15E74E80B8F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01794" y="1693258"/>
            <a:ext cx="7522634" cy="1468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3970"/>
            <a:r>
              <a:rPr lang="fi-FI" dirty="0">
                <a:latin typeface="Verdana"/>
                <a:ea typeface="Verdana"/>
              </a:rPr>
              <a:t>Pelti- ja teollisuuseristysalan työehtosopimus</a:t>
            </a:r>
          </a:p>
          <a:p>
            <a:pPr marL="13970"/>
            <a:r>
              <a:rPr lang="fi-FI" dirty="0">
                <a:latin typeface="Verdana"/>
                <a:ea typeface="Verdana"/>
              </a:rPr>
              <a:t>voimassa 15.2.2023 – 30.11.2024</a:t>
            </a:r>
          </a:p>
        </p:txBody>
      </p:sp>
    </p:spTree>
    <p:extLst>
      <p:ext uri="{BB962C8B-B14F-4D97-AF65-F5344CB8AC3E}">
        <p14:creationId xmlns:p14="http://schemas.microsoft.com/office/powerpoint/2010/main" val="2374981695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0851F435-E37C-465D-8293-F6816F9B0742}"/>
              </a:ext>
            </a:extLst>
          </p:cNvPr>
          <p:cNvSpPr txBox="1">
            <a:spLocks noChangeArrowheads="1"/>
          </p:cNvSpPr>
          <p:nvPr/>
        </p:nvSpPr>
        <p:spPr>
          <a:xfrm>
            <a:off x="132827" y="51470"/>
            <a:ext cx="8229600" cy="61255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14400" algn="l" defTabSz="806052" rtl="0" eaLnBrk="1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 sz="2200" b="1" kern="1200" spc="-35" baseline="0">
                <a:solidFill>
                  <a:srgbClr val="000000"/>
                </a:solidFill>
                <a:latin typeface="+mj-lt"/>
                <a:ea typeface="Adobe Fan Heiti Std B" panose="020B0700000000000000" pitchFamily="34" charset="-128"/>
                <a:cs typeface="Adobe Hebrew" panose="02040503050201020203" pitchFamily="18" charset="-79"/>
              </a:defRPr>
            </a:lvl1pPr>
          </a:lstStyle>
          <a:p>
            <a:r>
              <a:rPr lang="fi-FI" sz="7200"/>
              <a:t>Palkkaratkaisusta neuvotellaan paikallisesti</a:t>
            </a:r>
          </a:p>
          <a:p>
            <a:r>
              <a:rPr lang="fi-FI" sz="7200">
                <a:solidFill>
                  <a:srgbClr val="002664"/>
                </a:solidFill>
              </a:rPr>
              <a:t>Neuvottelut palkkaratkaisusta ja sen taustoista</a:t>
            </a:r>
            <a:r>
              <a:rPr lang="fi-FI" sz="2000">
                <a:solidFill>
                  <a:srgbClr val="002664"/>
                </a:solidFill>
              </a:rPr>
              <a:t>: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FD6FA75A-B2F5-4E1C-87EC-D50B68BBD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65" y="843558"/>
            <a:ext cx="5978823" cy="53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fi-FI" sz="1400">
                <a:solidFill>
                  <a:srgbClr val="002664"/>
                </a:solidFill>
              </a:rPr>
              <a:t>Yrityksen tai työpaikan talous-, tilauskanta- ja työllisyystilanteen tarkastelu</a:t>
            </a:r>
          </a:p>
        </p:txBody>
      </p:sp>
      <p:sp>
        <p:nvSpPr>
          <p:cNvPr id="13" name="AutoShape 9">
            <a:extLst>
              <a:ext uri="{FF2B5EF4-FFF2-40B4-BE49-F238E27FC236}">
                <a16:creationId xmlns:a16="http://schemas.microsoft.com/office/drawing/2014/main" id="{C4D51B6C-4D4D-4B37-B884-5B93271BE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1373783"/>
            <a:ext cx="215900" cy="214948"/>
          </a:xfrm>
          <a:prstGeom prst="downArrow">
            <a:avLst>
              <a:gd name="adj1" fmla="val 50000"/>
              <a:gd name="adj2" fmla="val 3345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l">
              <a:spcAft>
                <a:spcPct val="20000"/>
              </a:spcAft>
              <a:buClr>
                <a:srgbClr val="822433"/>
              </a:buClr>
              <a:buFontTx/>
              <a:buChar char="•"/>
            </a:pPr>
            <a:endParaRPr lang="fi-FI" sz="2000">
              <a:solidFill>
                <a:srgbClr val="002664"/>
              </a:solidFill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6CCFD870-D627-4310-940F-CFB0226D5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65" y="1607517"/>
            <a:ext cx="5978823" cy="52322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eaLnBrk="1" hangingPunct="1"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fi-FI" sz="1400">
                <a:solidFill>
                  <a:srgbClr val="002664"/>
                </a:solidFill>
              </a:rPr>
              <a:t> Palkkauksen kannustavuus, palkkaporrastus, tuottavuuden kehittyminen</a:t>
            </a:r>
          </a:p>
          <a:p>
            <a:pPr algn="l" eaLnBrk="1" hangingPunct="1"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fi-FI" sz="1400">
                <a:solidFill>
                  <a:srgbClr val="002664"/>
                </a:solidFill>
              </a:rPr>
              <a:t> Työpaikan tarpeita vastaava ratkaisu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4E49394-E6F0-48CB-9CB5-753133994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65" y="2297337"/>
            <a:ext cx="2505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  <a:buNone/>
            </a:pPr>
            <a:r>
              <a:rPr lang="fi-FI" sz="1400" b="1">
                <a:solidFill>
                  <a:srgbClr val="002664"/>
                </a:solidFill>
              </a:rPr>
              <a:t>Paikallinen palkkaratkaisu:</a:t>
            </a: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7C284392-2562-416D-AC5C-43C4F86F7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65" y="2632066"/>
            <a:ext cx="2883495" cy="121264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  <a:buNone/>
            </a:pPr>
            <a:r>
              <a:rPr lang="fi-FI" sz="1400">
                <a:solidFill>
                  <a:srgbClr val="002664"/>
                </a:solidFill>
              </a:rPr>
              <a:t>Sovitaan pääluottamusmiehen kanssa palkankorotuksen</a:t>
            </a:r>
          </a:p>
          <a:p>
            <a:pPr algn="l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fi-FI" sz="1400">
                <a:solidFill>
                  <a:srgbClr val="002664"/>
                </a:solidFill>
              </a:rPr>
              <a:t>Toteutustapa</a:t>
            </a:r>
          </a:p>
          <a:p>
            <a:pPr algn="l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fi-FI" sz="1400">
                <a:solidFill>
                  <a:srgbClr val="002664"/>
                </a:solidFill>
              </a:rPr>
              <a:t>Ajankohta</a:t>
            </a:r>
          </a:p>
          <a:p>
            <a:pPr algn="l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fi-FI" sz="1400">
                <a:solidFill>
                  <a:srgbClr val="002664"/>
                </a:solidFill>
              </a:rPr>
              <a:t>Suuruus</a:t>
            </a:r>
          </a:p>
        </p:txBody>
      </p:sp>
      <p:sp>
        <p:nvSpPr>
          <p:cNvPr id="17" name="AutoShape 10">
            <a:extLst>
              <a:ext uri="{FF2B5EF4-FFF2-40B4-BE49-F238E27FC236}">
                <a16:creationId xmlns:a16="http://schemas.microsoft.com/office/drawing/2014/main" id="{B843AC34-2FD3-46C7-9E9E-3B1AE3FC3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391" y="3779155"/>
            <a:ext cx="204242" cy="176008"/>
          </a:xfrm>
          <a:prstGeom prst="downArrow">
            <a:avLst>
              <a:gd name="adj1" fmla="val 50000"/>
              <a:gd name="adj2" fmla="val 3345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l">
              <a:spcAft>
                <a:spcPct val="20000"/>
              </a:spcAft>
              <a:buClr>
                <a:srgbClr val="822433"/>
              </a:buClr>
              <a:buFontTx/>
              <a:buChar char="•"/>
            </a:pPr>
            <a:endParaRPr lang="fi-FI" sz="2000">
              <a:solidFill>
                <a:srgbClr val="002664"/>
              </a:solidFill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D9150DC6-0ADC-4FDD-BAA0-3962AA555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2392" y="4034829"/>
            <a:ext cx="1874838" cy="53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fi-FI" sz="1400">
                <a:solidFill>
                  <a:srgbClr val="002664"/>
                </a:solidFill>
              </a:rPr>
              <a:t>Paikallisen ratkaisun toteutus</a:t>
            </a:r>
          </a:p>
        </p:txBody>
      </p:sp>
      <p:sp>
        <p:nvSpPr>
          <p:cNvPr id="19" name="Text Box 26">
            <a:extLst>
              <a:ext uri="{FF2B5EF4-FFF2-40B4-BE49-F238E27FC236}">
                <a16:creationId xmlns:a16="http://schemas.microsoft.com/office/drawing/2014/main" id="{4BA27041-35A7-4C3E-869E-A4C0907DC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58" y="2297337"/>
            <a:ext cx="30964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  <a:buNone/>
            </a:pPr>
            <a:r>
              <a:rPr lang="fi-FI" sz="1400" b="1">
                <a:solidFill>
                  <a:srgbClr val="002664"/>
                </a:solidFill>
              </a:rPr>
              <a:t>Ellei paikallista  palkkaratkaisua:</a:t>
            </a: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5A19303F-97B8-41E0-AF06-AF6C31A60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6204" y="2631167"/>
            <a:ext cx="2883495" cy="1600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fi-FI" sz="1400" dirty="0">
                <a:solidFill>
                  <a:srgbClr val="002664"/>
                </a:solidFill>
                <a:latin typeface="Arial"/>
                <a:ea typeface="Arial Unicode MS"/>
                <a:cs typeface="Arial Unicode MS"/>
              </a:rPr>
              <a:t>2023:</a:t>
            </a:r>
          </a:p>
          <a:p>
            <a:pPr marL="285750" indent="-285750" eaLnBrk="1" hangingPunct="1">
              <a:spcBef>
                <a:spcPct val="50000"/>
              </a:spcBef>
              <a:buFont typeface="Arial"/>
              <a:buChar char="•"/>
            </a:pPr>
            <a:r>
              <a:rPr lang="fi-FI" sz="1400" b="1" dirty="0">
                <a:solidFill>
                  <a:srgbClr val="002664"/>
                </a:solidFill>
                <a:latin typeface="Arial"/>
                <a:ea typeface="Arial Unicode MS"/>
                <a:cs typeface="Arial Unicode MS"/>
              </a:rPr>
              <a:t>355 euron </a:t>
            </a:r>
            <a:r>
              <a:rPr lang="fi-FI" sz="1400" dirty="0">
                <a:solidFill>
                  <a:srgbClr val="002664"/>
                </a:solidFill>
                <a:latin typeface="Arial"/>
                <a:ea typeface="Arial Unicode MS"/>
                <a:cs typeface="Arial Unicode MS"/>
              </a:rPr>
              <a:t>suuruinen kertakorvaus </a:t>
            </a:r>
            <a:r>
              <a:rPr lang="fi-FI" sz="1400" b="1" dirty="0">
                <a:solidFill>
                  <a:srgbClr val="002664"/>
                </a:solidFill>
                <a:latin typeface="Arial"/>
                <a:ea typeface="Arial Unicode MS"/>
                <a:cs typeface="Arial Unicode MS"/>
              </a:rPr>
              <a:t>maaliskuun 2023 </a:t>
            </a:r>
            <a:r>
              <a:rPr lang="fi-FI" sz="1400" dirty="0">
                <a:solidFill>
                  <a:srgbClr val="002664"/>
                </a:solidFill>
                <a:latin typeface="Arial"/>
                <a:ea typeface="Arial Unicode MS"/>
                <a:cs typeface="Arial Unicode MS"/>
              </a:rPr>
              <a:t>normaalin palkanmaksun yhteydessä sekä</a:t>
            </a:r>
          </a:p>
          <a:p>
            <a:pPr marL="285750" indent="-285750">
              <a:spcBef>
                <a:spcPct val="50000"/>
              </a:spcBef>
              <a:buFont typeface="Arial"/>
              <a:buChar char="•"/>
            </a:pPr>
            <a:r>
              <a:rPr lang="fi-FI" sz="1400" dirty="0">
                <a:solidFill>
                  <a:srgbClr val="002664"/>
                </a:solidFill>
                <a:latin typeface="Arial"/>
                <a:ea typeface="Arial Unicode MS"/>
                <a:cs typeface="Arial Unicode MS"/>
              </a:rPr>
              <a:t>1.4.2023 yleiskorotus 3,5 %</a:t>
            </a:r>
          </a:p>
        </p:txBody>
      </p:sp>
      <p:sp>
        <p:nvSpPr>
          <p:cNvPr id="4" name="Text Box 20">
            <a:extLst>
              <a:ext uri="{FF2B5EF4-FFF2-40B4-BE49-F238E27FC236}">
                <a16:creationId xmlns:a16="http://schemas.microsoft.com/office/drawing/2014/main" id="{916EA2A0-0CC4-7C50-C4A3-111A8B963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908" y="2631168"/>
            <a:ext cx="1997849" cy="161582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fi-FI" sz="1400">
                <a:solidFill>
                  <a:srgbClr val="002664"/>
                </a:solidFill>
                <a:latin typeface="Arial"/>
                <a:ea typeface="Arial Unicode MS"/>
                <a:cs typeface="Arial Unicode MS"/>
              </a:rPr>
              <a:t>1.2.2024:</a:t>
            </a:r>
          </a:p>
          <a:p>
            <a:pPr marL="285750" indent="-285750" eaLnBrk="1" hangingPunct="1">
              <a:spcBef>
                <a:spcPct val="50000"/>
              </a:spcBef>
              <a:buFont typeface="Arial"/>
              <a:buChar char="•"/>
            </a:pPr>
            <a:r>
              <a:rPr lang="fi-FI" sz="1400">
                <a:solidFill>
                  <a:srgbClr val="002664"/>
                </a:solidFill>
                <a:latin typeface="Arial"/>
                <a:ea typeface="Arial Unicode MS"/>
                <a:cs typeface="Arial Unicode MS"/>
              </a:rPr>
              <a:t>Yleiskorotus 2,0 %</a:t>
            </a:r>
          </a:p>
          <a:p>
            <a:pPr marL="285750" indent="-285750">
              <a:spcBef>
                <a:spcPct val="50000"/>
              </a:spcBef>
              <a:buFont typeface="Arial"/>
              <a:buChar char="•"/>
            </a:pPr>
            <a:r>
              <a:rPr lang="fi-FI" sz="1400">
                <a:solidFill>
                  <a:srgbClr val="002664"/>
                </a:solidFill>
                <a:latin typeface="Arial"/>
                <a:ea typeface="Arial Unicode MS"/>
                <a:cs typeface="Arial Unicode MS"/>
              </a:rPr>
              <a:t>Yritys- ja työpaikkakohtainen erä 0,5 %</a:t>
            </a:r>
          </a:p>
          <a:p>
            <a:pPr marL="285750" indent="-285750">
              <a:spcBef>
                <a:spcPct val="50000"/>
              </a:spcBef>
              <a:buFont typeface="Arial"/>
              <a:buChar char="•"/>
            </a:pPr>
            <a:endParaRPr lang="fi-FI" sz="800">
              <a:solidFill>
                <a:srgbClr val="002664"/>
              </a:solidFill>
              <a:latin typeface="Arial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4582675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128481F2-0120-4BC6-B450-A7F93D4A971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5"/>
            <a:ext cx="7171200" cy="557298"/>
          </a:xfrm>
        </p:spPr>
        <p:txBody>
          <a:bodyPr>
            <a:normAutofit/>
          </a:bodyPr>
          <a:lstStyle/>
          <a:p>
            <a:pPr marL="21600" indent="0">
              <a:buNone/>
            </a:pPr>
            <a:r>
              <a:rPr lang="fi-FI" sz="2200" b="1"/>
              <a:t>Vuosi 2023</a:t>
            </a:r>
          </a:p>
        </p:txBody>
      </p:sp>
    </p:spTree>
    <p:extLst>
      <p:ext uri="{BB962C8B-B14F-4D97-AF65-F5344CB8AC3E}">
        <p14:creationId xmlns:p14="http://schemas.microsoft.com/office/powerpoint/2010/main" val="3924187759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Tekstin paikkamerkki 7">
            <a:extLst>
              <a:ext uri="{FF2B5EF4-FFF2-40B4-BE49-F238E27FC236}">
                <a16:creationId xmlns:a16="http://schemas.microsoft.com/office/drawing/2014/main" id="{9BD0D8FA-734D-4FA3-96C7-10B99532790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033793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Paikallinen palkkaratkaisu vuodelle 2023</a:t>
            </a:r>
          </a:p>
        </p:txBody>
      </p:sp>
      <p:sp>
        <p:nvSpPr>
          <p:cNvPr id="11" name="Sisällön paikkamerkki 4">
            <a:extLst>
              <a:ext uri="{FF2B5EF4-FFF2-40B4-BE49-F238E27FC236}">
                <a16:creationId xmlns:a16="http://schemas.microsoft.com/office/drawing/2014/main" id="{37E528A7-D2D1-4E90-9D09-261FFE7E9A58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459459"/>
            <a:ext cx="7171200" cy="289434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fi-FI" kern="0">
                <a:latin typeface="Arial" pitchFamily="34" charset="0"/>
                <a:cs typeface="Arial" pitchFamily="34" charset="0"/>
              </a:rPr>
              <a:t>Palkkaratkaisua käsitellään pääluottamusmiehen kanssa ja sopimus tehdään vuoden 2023 osalta 15.3.2023 mennessä.</a:t>
            </a:r>
          </a:p>
          <a:p>
            <a:pPr>
              <a:lnSpc>
                <a:spcPct val="150000"/>
              </a:lnSpc>
              <a:defRPr/>
            </a:pPr>
            <a:r>
              <a:rPr lang="fi-FI" kern="0">
                <a:latin typeface="Arial" pitchFamily="34" charset="0"/>
                <a:cs typeface="Arial" pitchFamily="34" charset="0"/>
              </a:rPr>
              <a:t>Paikallisessa ratkaisussa voidaan sopia palkankorotusten toteutustapa, ajankohta ja suuruus. Paikallinen ratkaisu on kyseessä, jos yhdestäkin edellä mainitusta on sovittu.</a:t>
            </a:r>
          </a:p>
          <a:p>
            <a:pPr lvl="1">
              <a:lnSpc>
                <a:spcPct val="150000"/>
              </a:lnSpc>
              <a:defRPr/>
            </a:pPr>
            <a:r>
              <a:rPr lang="fi-FI" sz="1400" kern="0">
                <a:latin typeface="Arial" pitchFamily="34" charset="0"/>
                <a:cs typeface="Arial" pitchFamily="34" charset="0"/>
              </a:rPr>
              <a:t>Myös paikallisessa palkkaratkaisussa voidaan ottaa käyttöön kertaerä.</a:t>
            </a:r>
          </a:p>
          <a:p>
            <a:pPr>
              <a:lnSpc>
                <a:spcPct val="150000"/>
              </a:lnSpc>
              <a:defRPr/>
            </a:pPr>
            <a:r>
              <a:rPr lang="fi-FI" kern="0">
                <a:latin typeface="Arial" pitchFamily="34" charset="0"/>
                <a:cs typeface="Arial" pitchFamily="34" charset="0"/>
              </a:rPr>
              <a:t>Mahdollista sopia paikallinen palkkaratkaisu koko sopimuskauden osalta (2023 ja 2024)</a:t>
            </a:r>
          </a:p>
        </p:txBody>
      </p:sp>
    </p:spTree>
    <p:extLst>
      <p:ext uri="{BB962C8B-B14F-4D97-AF65-F5344CB8AC3E}">
        <p14:creationId xmlns:p14="http://schemas.microsoft.com/office/powerpoint/2010/main" val="2438025566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5">
            <a:extLst>
              <a:ext uri="{FF2B5EF4-FFF2-40B4-BE49-F238E27FC236}">
                <a16:creationId xmlns:a16="http://schemas.microsoft.com/office/drawing/2014/main" id="{CD8B4DA0-9F5C-4FD8-B3D6-4A9FA1226FB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102950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Ei paikallista palkkaratkaisua</a:t>
            </a:r>
          </a:p>
        </p:txBody>
      </p:sp>
      <p:sp>
        <p:nvSpPr>
          <p:cNvPr id="13" name="Sisällön paikkamerkki 4">
            <a:extLst>
              <a:ext uri="{FF2B5EF4-FFF2-40B4-BE49-F238E27FC236}">
                <a16:creationId xmlns:a16="http://schemas.microsoft.com/office/drawing/2014/main" id="{7FC97EED-7BAE-48C4-A800-B247CA96C957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  <a:defRPr/>
            </a:pPr>
            <a:endParaRPr lang="fi-FI" sz="1800" b="1" kern="0" dirty="0">
              <a:latin typeface="Arial"/>
              <a:ea typeface="Verdana"/>
              <a:cs typeface="Arial"/>
            </a:endParaRPr>
          </a:p>
          <a:p>
            <a:pPr marL="0" indent="0">
              <a:buNone/>
              <a:defRPr/>
            </a:pPr>
            <a:r>
              <a:rPr lang="fi-FI" sz="1800" b="1" kern="0" dirty="0">
                <a:latin typeface="Arial"/>
                <a:ea typeface="Verdana"/>
                <a:cs typeface="Arial"/>
              </a:rPr>
              <a:t>Vuosi 2023</a:t>
            </a:r>
          </a:p>
          <a:p>
            <a:pPr marL="0" indent="0">
              <a:buNone/>
              <a:defRPr/>
            </a:pPr>
            <a:r>
              <a:rPr lang="fi-FI" sz="1800" kern="0" dirty="0">
                <a:latin typeface="Arial"/>
                <a:ea typeface="Verdana"/>
                <a:cs typeface="Arial"/>
              </a:rPr>
              <a:t>Mikäli paikallista palkkaratkaisua ei saavuteta eikä käsittelyajan jatkamisesta paikallisesti sovita, maksetaan </a:t>
            </a:r>
          </a:p>
          <a:p>
            <a:pPr marL="0" indent="0">
              <a:buNone/>
              <a:defRPr/>
            </a:pPr>
            <a:endParaRPr lang="fi-FI" sz="1800" b="1" kern="0" dirty="0">
              <a:latin typeface="Arial"/>
              <a:ea typeface="Verdana"/>
              <a:cs typeface="Arial"/>
            </a:endParaRPr>
          </a:p>
          <a:p>
            <a:pPr marL="342900" indent="-342900">
              <a:buAutoNum type="arabicPeriod"/>
              <a:defRPr/>
            </a:pPr>
            <a:r>
              <a:rPr lang="fi-FI" sz="1800" b="1" kern="0" dirty="0">
                <a:latin typeface="Arial"/>
                <a:ea typeface="Verdana"/>
                <a:cs typeface="Arial"/>
              </a:rPr>
              <a:t>maaliskuun</a:t>
            </a:r>
            <a:r>
              <a:rPr lang="fi-FI" sz="1800" kern="0" dirty="0">
                <a:latin typeface="Arial"/>
                <a:ea typeface="Verdana"/>
                <a:cs typeface="Arial"/>
              </a:rPr>
              <a:t> normaalin palkanmaksun yhteydessä</a:t>
            </a:r>
            <a:r>
              <a:rPr lang="fi-FI" sz="1800" b="1" kern="0" dirty="0">
                <a:latin typeface="Arial"/>
                <a:ea typeface="Verdana"/>
                <a:cs typeface="Arial"/>
              </a:rPr>
              <a:t> 355 euron </a:t>
            </a:r>
            <a:r>
              <a:rPr lang="fi-FI" sz="1800" kern="0" dirty="0">
                <a:latin typeface="Arial"/>
                <a:ea typeface="Verdana"/>
                <a:cs typeface="Arial"/>
              </a:rPr>
              <a:t>kertakorvaus sekä </a:t>
            </a:r>
            <a:endParaRPr lang="fi-FI" dirty="0">
              <a:cs typeface="Arial"/>
            </a:endParaRPr>
          </a:p>
          <a:p>
            <a:pPr marL="342900" indent="-342900">
              <a:buAutoNum type="arabicPeriod"/>
              <a:defRPr/>
            </a:pPr>
            <a:r>
              <a:rPr lang="fi-FI" sz="1800" kern="0" dirty="0">
                <a:latin typeface="Arial"/>
                <a:ea typeface="Verdana"/>
                <a:cs typeface="Arial"/>
              </a:rPr>
              <a:t>1.4.2023 tai lähinnä sen jälkeen alkavan palkanmaksukauden alusta yleiskorotus 3,5 %.</a:t>
            </a:r>
            <a:endParaRPr lang="fi-FI" dirty="0">
              <a:cs typeface="Arial"/>
            </a:endParaRPr>
          </a:p>
          <a:p>
            <a:pPr marL="233680" indent="-212090">
              <a:lnSpc>
                <a:spcPct val="150000"/>
              </a:lnSpc>
              <a:defRPr/>
            </a:pPr>
            <a:endParaRPr lang="fi-FI" sz="1500" kern="0" dirty="0">
              <a:latin typeface="Arial" pitchFamily="34" charset="0"/>
              <a:cs typeface="Arial" pitchFamily="34" charset="0"/>
            </a:endParaRPr>
          </a:p>
          <a:p>
            <a:pPr marL="233680" indent="-212090">
              <a:lnSpc>
                <a:spcPct val="150000"/>
              </a:lnSpc>
              <a:defRPr/>
            </a:pPr>
            <a:endParaRPr lang="fi-FI" sz="1800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765289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5">
            <a:extLst>
              <a:ext uri="{FF2B5EF4-FFF2-40B4-BE49-F238E27FC236}">
                <a16:creationId xmlns:a16="http://schemas.microsoft.com/office/drawing/2014/main" id="{CD8B4DA0-9F5C-4FD8-B3D6-4A9FA1226FB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959980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Ei paikallista palkkaratkaisua (2023)</a:t>
            </a:r>
          </a:p>
        </p:txBody>
      </p:sp>
      <p:sp>
        <p:nvSpPr>
          <p:cNvPr id="13" name="Sisällön paikkamerkki 4">
            <a:extLst>
              <a:ext uri="{FF2B5EF4-FFF2-40B4-BE49-F238E27FC236}">
                <a16:creationId xmlns:a16="http://schemas.microsoft.com/office/drawing/2014/main" id="{7FC97EED-7BAE-48C4-A800-B247CA96C957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327163"/>
            <a:ext cx="7171200" cy="289434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fi-FI" sz="1800" b="1" kern="0" dirty="0">
                <a:latin typeface="Arial"/>
                <a:ea typeface="Verdana"/>
                <a:cs typeface="Arial"/>
              </a:rPr>
              <a:t> Kertakorvaus</a:t>
            </a:r>
            <a:endParaRPr lang="fi-FI" sz="1800" b="1" kern="0" dirty="0">
              <a:latin typeface="Arial" pitchFamily="34" charset="0"/>
              <a:cs typeface="Arial" pitchFamily="34" charset="0"/>
            </a:endParaRPr>
          </a:p>
          <a:p>
            <a:pPr marL="233680" indent="-212090">
              <a:lnSpc>
                <a:spcPct val="150000"/>
              </a:lnSpc>
              <a:defRPr/>
            </a:pPr>
            <a:r>
              <a:rPr lang="fi-FI" sz="1700" kern="0" dirty="0">
                <a:latin typeface="Arial"/>
                <a:ea typeface="Verdana"/>
                <a:cs typeface="Arial"/>
              </a:rPr>
              <a:t>Mikäli paikallista palkkaratkaisua ei saavuteta eikä käsittelyajan jatkamisesta paikallisesti sovita, maksetaan työpaikalla jokaiselle työntekijälle kertakorvaus, joka on 355 euron suuruinen kokoaikaiselle työntekijälle</a:t>
            </a:r>
            <a:endParaRPr lang="fi-FI" sz="1500" kern="0" dirty="0">
              <a:latin typeface="Arial" pitchFamily="34" charset="0"/>
              <a:cs typeface="Arial" pitchFamily="34" charset="0"/>
            </a:endParaRPr>
          </a:p>
          <a:p>
            <a:pPr marL="629285" lvl="1" indent="-158115">
              <a:lnSpc>
                <a:spcPct val="150000"/>
              </a:lnSpc>
              <a:defRPr/>
            </a:pPr>
            <a:r>
              <a:rPr lang="fi-FI" sz="1200" kern="0" dirty="0">
                <a:latin typeface="Arial"/>
                <a:ea typeface="Verdana"/>
                <a:cs typeface="Arial"/>
              </a:rPr>
              <a:t>Korvaus on kertaluonteinen ja se maksetaan samansuuruisena jokaiselle kokoaikaiselle työntekijälle </a:t>
            </a:r>
            <a:endParaRPr lang="fi-FI" sz="1200" kern="0" dirty="0">
              <a:latin typeface="Arial" pitchFamily="34" charset="0"/>
              <a:cs typeface="Arial" pitchFamily="34" charset="0"/>
            </a:endParaRPr>
          </a:p>
          <a:p>
            <a:pPr marL="233680" indent="-212090">
              <a:lnSpc>
                <a:spcPct val="150000"/>
              </a:lnSpc>
              <a:defRPr/>
            </a:pPr>
            <a:r>
              <a:rPr lang="fi-FI" sz="1700" kern="0" dirty="0">
                <a:latin typeface="Arial"/>
                <a:ea typeface="Verdana"/>
                <a:cs typeface="Arial"/>
              </a:rPr>
              <a:t>Kertakorvaus maksetaan maaliskuun 2023 normaalin palkanmaksun yhteydessä</a:t>
            </a:r>
          </a:p>
          <a:p>
            <a:pPr marL="233680" indent="-212090">
              <a:lnSpc>
                <a:spcPct val="150000"/>
              </a:lnSpc>
              <a:defRPr/>
            </a:pPr>
            <a:r>
              <a:rPr lang="fi-FI" sz="1700" kern="0" dirty="0">
                <a:latin typeface="Arial"/>
                <a:ea typeface="Verdana"/>
                <a:cs typeface="Arial"/>
              </a:rPr>
              <a:t>Kertakorvaus ei vaikuta keskituntiansion tai vuosilomapalkan laskentaan</a:t>
            </a:r>
          </a:p>
          <a:p>
            <a:pPr marL="233680" indent="-212090">
              <a:lnSpc>
                <a:spcPct val="150000"/>
              </a:lnSpc>
              <a:defRPr/>
            </a:pPr>
            <a:endParaRPr lang="fi-FI" sz="1800" kern="0" dirty="0">
              <a:latin typeface="Arial" pitchFamily="34" charset="0"/>
              <a:cs typeface="Arial" pitchFamily="34" charset="0"/>
            </a:endParaRPr>
          </a:p>
          <a:p>
            <a:pPr marL="471170" lvl="1" indent="0">
              <a:buNone/>
              <a:defRPr/>
            </a:pPr>
            <a:endParaRPr lang="fi-FI" sz="1500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581929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5">
            <a:extLst>
              <a:ext uri="{FF2B5EF4-FFF2-40B4-BE49-F238E27FC236}">
                <a16:creationId xmlns:a16="http://schemas.microsoft.com/office/drawing/2014/main" id="{CD8B4DA0-9F5C-4FD8-B3D6-4A9FA1226FB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102950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Ei paikallista palkkaratkaisua (2023)</a:t>
            </a:r>
          </a:p>
        </p:txBody>
      </p:sp>
      <p:sp>
        <p:nvSpPr>
          <p:cNvPr id="13" name="Sisällön paikkamerkki 4">
            <a:extLst>
              <a:ext uri="{FF2B5EF4-FFF2-40B4-BE49-F238E27FC236}">
                <a16:creationId xmlns:a16="http://schemas.microsoft.com/office/drawing/2014/main" id="{7FC97EED-7BAE-48C4-A800-B247CA96C957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fi-FI" sz="1800" b="1" kern="0">
                <a:latin typeface="Arial" pitchFamily="34" charset="0"/>
                <a:cs typeface="Arial" pitchFamily="34" charset="0"/>
              </a:rPr>
              <a:t>Kertaerän maksamisen työntekijäkohtaiset edellytykset</a:t>
            </a:r>
          </a:p>
          <a:p>
            <a:pPr>
              <a:lnSpc>
                <a:spcPct val="150000"/>
              </a:lnSpc>
              <a:defRPr/>
            </a:pPr>
            <a:r>
              <a:rPr lang="fi-FI" sz="1400" kern="0">
                <a:latin typeface="Arial" pitchFamily="34" charset="0"/>
                <a:cs typeface="Arial" pitchFamily="34" charset="0"/>
              </a:rPr>
              <a:t>Maksamisen edellytyksenä on, että työntekijän työsuhde on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i-FI" sz="1200" kern="0">
                <a:latin typeface="Arial" pitchFamily="34" charset="0"/>
                <a:cs typeface="Arial" pitchFamily="34" charset="0"/>
              </a:rPr>
              <a:t>alkanut viimeistään 1.2.2023 ja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i-FI" sz="1200" kern="0">
                <a:latin typeface="Arial" pitchFamily="34" charset="0"/>
                <a:cs typeface="Arial" pitchFamily="34" charset="0"/>
              </a:rPr>
              <a:t>on voimassa kertakorvauksen maksupäivänä</a:t>
            </a:r>
          </a:p>
          <a:p>
            <a:pPr>
              <a:lnSpc>
                <a:spcPct val="150000"/>
              </a:lnSpc>
              <a:defRPr/>
            </a:pPr>
            <a:r>
              <a:rPr lang="fi-FI" sz="1400" kern="0">
                <a:latin typeface="Arial" pitchFamily="34" charset="0"/>
                <a:cs typeface="Arial" pitchFamily="34" charset="0"/>
              </a:rPr>
              <a:t>Osa-aikaiselle työntekijälle kertakorvauksen määrä lasketaan sovitun työajan ja täyden työajan suhteessa </a:t>
            </a:r>
          </a:p>
          <a:p>
            <a:pPr>
              <a:lnSpc>
                <a:spcPct val="150000"/>
              </a:lnSpc>
              <a:defRPr/>
            </a:pPr>
            <a:r>
              <a:rPr lang="fi-FI" sz="1400" kern="0">
                <a:latin typeface="Arial" pitchFamily="34" charset="0"/>
                <a:cs typeface="Arial" pitchFamily="34" charset="0"/>
              </a:rPr>
              <a:t>Palkattomien poissaolojen yhteydessä paikallisesti voidaan sopia tarkoituksenmukainen maksutapa ja –ajankohta</a:t>
            </a:r>
          </a:p>
          <a:p>
            <a:pPr>
              <a:lnSpc>
                <a:spcPct val="150000"/>
              </a:lnSpc>
              <a:defRPr/>
            </a:pPr>
            <a:endParaRPr lang="fi-FI" sz="1800" ker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fi-FI" sz="1800" kern="0">
              <a:latin typeface="Arial" pitchFamily="34" charset="0"/>
              <a:cs typeface="Arial" pitchFamily="34" charset="0"/>
            </a:endParaRPr>
          </a:p>
          <a:p>
            <a:pPr marL="471332" lvl="1" indent="0">
              <a:buNone/>
              <a:defRPr/>
            </a:pPr>
            <a:endParaRPr lang="fi-FI" sz="1500" ker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065386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5">
            <a:extLst>
              <a:ext uri="{FF2B5EF4-FFF2-40B4-BE49-F238E27FC236}">
                <a16:creationId xmlns:a16="http://schemas.microsoft.com/office/drawing/2014/main" id="{CD8B4DA0-9F5C-4FD8-B3D6-4A9FA1226FB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102950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Ei paikallista palkkaratkaisua (2023)</a:t>
            </a:r>
          </a:p>
        </p:txBody>
      </p:sp>
      <p:sp>
        <p:nvSpPr>
          <p:cNvPr id="13" name="Sisällön paikkamerkki 4">
            <a:extLst>
              <a:ext uri="{FF2B5EF4-FFF2-40B4-BE49-F238E27FC236}">
                <a16:creationId xmlns:a16="http://schemas.microsoft.com/office/drawing/2014/main" id="{7FC97EED-7BAE-48C4-A800-B247CA96C957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  <a:defRPr/>
            </a:pPr>
            <a:r>
              <a:rPr lang="fi-FI" sz="1800" b="1" kern="0" dirty="0">
                <a:latin typeface="Arial" pitchFamily="34" charset="0"/>
                <a:cs typeface="Arial" pitchFamily="34" charset="0"/>
              </a:rPr>
              <a:t>Yleiskorotus</a:t>
            </a:r>
          </a:p>
          <a:p>
            <a:pPr marL="233680" indent="-212090">
              <a:lnSpc>
                <a:spcPct val="150000"/>
              </a:lnSpc>
              <a:defRPr/>
            </a:pPr>
            <a:r>
              <a:rPr lang="fi-FI" sz="1800" kern="0" dirty="0">
                <a:latin typeface="Arial"/>
                <a:ea typeface="Verdana"/>
                <a:cs typeface="Arial"/>
              </a:rPr>
              <a:t>Lisäksi mikäli paikallista palkkaratkaisua ei saavuteta eikä käsittelyajan jatkamisesta paikallisesti sovita, palkkoja korotetaan 3,5 % suuruisella yleiskorotuksella viimeistään 1.4.2023 tai lähinnä sen jälkeen alkavan palkanmaksukauden alusta</a:t>
            </a:r>
          </a:p>
          <a:p>
            <a:pPr marL="233680" indent="-212090">
              <a:lnSpc>
                <a:spcPct val="150000"/>
              </a:lnSpc>
              <a:defRPr/>
            </a:pPr>
            <a:r>
              <a:rPr lang="fi-FI" sz="1800" kern="0" dirty="0">
                <a:latin typeface="Arial"/>
                <a:ea typeface="Verdana"/>
                <a:cs typeface="Arial"/>
              </a:rPr>
              <a:t>Myös taulukoita, lisiä ja korvauksia korotetaan 3,5 %</a:t>
            </a:r>
          </a:p>
          <a:p>
            <a:pPr marL="629412" lvl="1" indent="-212090">
              <a:lnSpc>
                <a:spcPct val="150000"/>
              </a:lnSpc>
              <a:defRPr/>
            </a:pPr>
            <a:r>
              <a:rPr lang="fi-FI" sz="1500" kern="0" dirty="0">
                <a:latin typeface="Arial"/>
                <a:ea typeface="Verdana"/>
                <a:cs typeface="Arial"/>
              </a:rPr>
              <a:t>Päivitetty työehtosopimukseen</a:t>
            </a:r>
          </a:p>
          <a:p>
            <a:pPr marL="233680" indent="-212090">
              <a:defRPr/>
            </a:pPr>
            <a:endParaRPr lang="fi-FI" sz="1800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67082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128481F2-0120-4BC6-B450-A7F93D4A971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5"/>
            <a:ext cx="7171200" cy="557298"/>
          </a:xfrm>
        </p:spPr>
        <p:txBody>
          <a:bodyPr>
            <a:normAutofit/>
          </a:bodyPr>
          <a:lstStyle/>
          <a:p>
            <a:pPr marL="21600" indent="0">
              <a:buNone/>
            </a:pPr>
            <a:r>
              <a:rPr lang="fi-FI" sz="2200" b="1"/>
              <a:t>Vuosi 2024</a:t>
            </a:r>
          </a:p>
        </p:txBody>
      </p:sp>
    </p:spTree>
    <p:extLst>
      <p:ext uri="{BB962C8B-B14F-4D97-AF65-F5344CB8AC3E}">
        <p14:creationId xmlns:p14="http://schemas.microsoft.com/office/powerpoint/2010/main" val="4279383778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Tekstin paikkamerkki 7">
            <a:extLst>
              <a:ext uri="{FF2B5EF4-FFF2-40B4-BE49-F238E27FC236}">
                <a16:creationId xmlns:a16="http://schemas.microsoft.com/office/drawing/2014/main" id="{9BD0D8FA-734D-4FA3-96C7-10B99532790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033793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Paikallinen palkkaratkaisu vuodelle 2024</a:t>
            </a:r>
          </a:p>
        </p:txBody>
      </p:sp>
      <p:sp>
        <p:nvSpPr>
          <p:cNvPr id="11" name="Sisällön paikkamerkki 4">
            <a:extLst>
              <a:ext uri="{FF2B5EF4-FFF2-40B4-BE49-F238E27FC236}">
                <a16:creationId xmlns:a16="http://schemas.microsoft.com/office/drawing/2014/main" id="{37E528A7-D2D1-4E90-9D09-261FFE7E9A58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459459"/>
            <a:ext cx="7171200" cy="28943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33680" indent="-212090">
              <a:lnSpc>
                <a:spcPct val="150000"/>
              </a:lnSpc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Palkkaratkaisua käsitellään pääluottamusmiehen kanssa ja sopimus tehdään vuoden 2024 osalta 19.1.2024 mennessä.</a:t>
            </a:r>
            <a:endParaRPr lang="fi-FI" dirty="0"/>
          </a:p>
          <a:p>
            <a:pPr marL="233680" indent="-212090">
              <a:lnSpc>
                <a:spcPct val="150000"/>
              </a:lnSpc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Paikallisessa ratkaisussa voidaan sopia palkankorotusten toteutustapa, ajankohta ja suuruus. Paikallinen ratkaisu on kyseessä, jos yhdestäkin edellä mainitusta on sovittu.</a:t>
            </a:r>
          </a:p>
        </p:txBody>
      </p:sp>
    </p:spTree>
    <p:extLst>
      <p:ext uri="{BB962C8B-B14F-4D97-AF65-F5344CB8AC3E}">
        <p14:creationId xmlns:p14="http://schemas.microsoft.com/office/powerpoint/2010/main" val="462502680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5">
            <a:extLst>
              <a:ext uri="{FF2B5EF4-FFF2-40B4-BE49-F238E27FC236}">
                <a16:creationId xmlns:a16="http://schemas.microsoft.com/office/drawing/2014/main" id="{CD8B4DA0-9F5C-4FD8-B3D6-4A9FA1226FB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102950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Ei paikallista palkkaratkaisua</a:t>
            </a:r>
          </a:p>
        </p:txBody>
      </p:sp>
      <p:sp>
        <p:nvSpPr>
          <p:cNvPr id="13" name="Sisällön paikkamerkki 4">
            <a:extLst>
              <a:ext uri="{FF2B5EF4-FFF2-40B4-BE49-F238E27FC236}">
                <a16:creationId xmlns:a16="http://schemas.microsoft.com/office/drawing/2014/main" id="{7FC97EED-7BAE-48C4-A800-B247CA96C957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  <a:defRPr/>
            </a:pPr>
            <a:r>
              <a:rPr lang="fi-FI" sz="1800" b="1" kern="0" dirty="0">
                <a:latin typeface="Arial"/>
                <a:ea typeface="Verdana"/>
                <a:cs typeface="Arial"/>
              </a:rPr>
              <a:t>Vuosi 2024</a:t>
            </a:r>
          </a:p>
          <a:p>
            <a:pPr marL="0" indent="0">
              <a:buNone/>
              <a:defRPr/>
            </a:pPr>
            <a:r>
              <a:rPr lang="fi-FI" sz="1800" kern="0" dirty="0">
                <a:latin typeface="Arial"/>
                <a:ea typeface="Verdana"/>
                <a:cs typeface="Arial"/>
              </a:rPr>
              <a:t>Mikäli paikallista palkkaratkaisua ei saavuteta eikä käsittelyajan jatkamisesta paikallisesti sovita, maksetaan 1.2.2024</a:t>
            </a:r>
          </a:p>
          <a:p>
            <a:pPr marL="0" indent="0">
              <a:buNone/>
              <a:defRPr/>
            </a:pPr>
            <a:endParaRPr lang="fi-FI" sz="1800" kern="0" dirty="0">
              <a:latin typeface="Arial"/>
              <a:ea typeface="Verdana"/>
              <a:cs typeface="Arial"/>
            </a:endParaRPr>
          </a:p>
          <a:p>
            <a:pPr marL="738505" lvl="1" indent="-342900">
              <a:buFont typeface="+mj-lt"/>
              <a:buAutoNum type="arabicPeriod"/>
              <a:defRPr/>
            </a:pPr>
            <a:r>
              <a:rPr lang="fi-FI" sz="1800" kern="0" dirty="0">
                <a:latin typeface="Arial"/>
                <a:ea typeface="Verdana"/>
                <a:cs typeface="Arial"/>
              </a:rPr>
              <a:t>Yleiskorotus 2,0 %</a:t>
            </a:r>
          </a:p>
          <a:p>
            <a:pPr marL="738505" lvl="1" indent="-342900">
              <a:buFont typeface="+mj-lt"/>
              <a:buAutoNum type="arabicPeriod"/>
              <a:defRPr/>
            </a:pPr>
            <a:r>
              <a:rPr lang="fi-FI" sz="1800" kern="0" dirty="0">
                <a:latin typeface="Arial"/>
                <a:ea typeface="Verdana"/>
                <a:cs typeface="Arial"/>
              </a:rPr>
              <a:t>0,5 % yritys ja työpaikkakohtainen erä</a:t>
            </a:r>
            <a:endParaRPr lang="fi-FI" sz="1800" kern="0" dirty="0">
              <a:latin typeface="Arial" pitchFamily="34" charset="0"/>
              <a:cs typeface="Arial" pitchFamily="34" charset="0"/>
            </a:endParaRPr>
          </a:p>
          <a:p>
            <a:pPr marL="233680" indent="-212090">
              <a:lnSpc>
                <a:spcPct val="150000"/>
              </a:lnSpc>
              <a:defRPr/>
            </a:pPr>
            <a:endParaRPr lang="fi-FI" sz="1500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07431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87C68A31-F79C-49A8-954D-7F695651A6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699542"/>
            <a:ext cx="7171200" cy="367183"/>
          </a:xfrm>
        </p:spPr>
        <p:txBody>
          <a:bodyPr>
            <a:normAutofit fontScale="25000" lnSpcReduction="20000"/>
          </a:bodyPr>
          <a:lstStyle/>
          <a:p>
            <a:r>
              <a:rPr lang="fi-FI" sz="2400"/>
              <a:t>Uusi työehtosopimus</a:t>
            </a:r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Sisällön paikkamerkki 4">
            <a:extLst>
              <a:ext uri="{FF2B5EF4-FFF2-40B4-BE49-F238E27FC236}">
                <a16:creationId xmlns:a16="http://schemas.microsoft.com/office/drawing/2014/main" id="{594967D8-1F96-45F6-B27B-19ABEE269D39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347614"/>
            <a:ext cx="7171200" cy="31291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33680" indent="-212090"/>
            <a:r>
              <a:rPr lang="fi-FI" dirty="0">
                <a:latin typeface="Verdana"/>
                <a:ea typeface="Verdana"/>
              </a:rPr>
              <a:t>Sopimus on voimassa 15.2.2023 – 30.11.2024</a:t>
            </a:r>
          </a:p>
          <a:p>
            <a:pPr marL="233680" indent="-212090"/>
            <a:endParaRPr lang="fi-FI" dirty="0"/>
          </a:p>
          <a:p>
            <a:pPr marL="233680" indent="-212090"/>
            <a:r>
              <a:rPr lang="fi-FI" dirty="0"/>
              <a:t>Sopimus on kaksivuotinen ja sisältää palkkaratkaisun sekä vuodelle 2023 että 2024</a:t>
            </a:r>
          </a:p>
          <a:p>
            <a:pPr marL="21590" indent="0">
              <a:buNone/>
            </a:pPr>
            <a:endParaRPr lang="fi-FI" dirty="0">
              <a:latin typeface="Verdana"/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06761775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5">
            <a:extLst>
              <a:ext uri="{FF2B5EF4-FFF2-40B4-BE49-F238E27FC236}">
                <a16:creationId xmlns:a16="http://schemas.microsoft.com/office/drawing/2014/main" id="{CD8B4DA0-9F5C-4FD8-B3D6-4A9FA1226FB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102950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Ei paikallista palkkaratkaisua (2024)</a:t>
            </a:r>
          </a:p>
        </p:txBody>
      </p:sp>
      <p:sp>
        <p:nvSpPr>
          <p:cNvPr id="13" name="Sisällön paikkamerkki 4">
            <a:extLst>
              <a:ext uri="{FF2B5EF4-FFF2-40B4-BE49-F238E27FC236}">
                <a16:creationId xmlns:a16="http://schemas.microsoft.com/office/drawing/2014/main" id="{7FC97EED-7BAE-48C4-A800-B247CA96C957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  <a:defRPr/>
            </a:pPr>
            <a:r>
              <a:rPr lang="fi-FI" sz="1800" b="1" kern="0">
                <a:latin typeface="Arial" pitchFamily="34" charset="0"/>
                <a:cs typeface="Arial" pitchFamily="34" charset="0"/>
              </a:rPr>
              <a:t>Yleiskorotus</a:t>
            </a:r>
          </a:p>
          <a:p>
            <a:pPr marL="233680" indent="-212090">
              <a:lnSpc>
                <a:spcPct val="150000"/>
              </a:lnSpc>
              <a:defRPr/>
            </a:pPr>
            <a:r>
              <a:rPr lang="fi-FI" sz="1800" kern="0">
                <a:latin typeface="Arial"/>
                <a:ea typeface="Verdana"/>
                <a:cs typeface="Arial"/>
              </a:rPr>
              <a:t>Mikäli paikallista palkkaratkaisua ei saavuteta eikä käsittelyajan jatkamisesta paikallisesti sovita, toteutetaan palkkaratkaisun 2,0 % suuruinen yleiskorotus viimeistään 1.2.2024 tai lähinnä sen jälkeen alkavan palkanmaksukauden alusta</a:t>
            </a:r>
          </a:p>
          <a:p>
            <a:pPr marL="233680" indent="-212090">
              <a:lnSpc>
                <a:spcPct val="150000"/>
              </a:lnSpc>
              <a:defRPr/>
            </a:pPr>
            <a:r>
              <a:rPr lang="fi-FI" sz="1800" kern="0">
                <a:latin typeface="Arial"/>
                <a:ea typeface="Verdana"/>
                <a:cs typeface="Arial"/>
              </a:rPr>
              <a:t>Myös taulukoita, lisiä ja korvauksia korotetaan 2,0 %</a:t>
            </a:r>
          </a:p>
          <a:p>
            <a:pPr marL="629412" lvl="1" indent="-212090">
              <a:lnSpc>
                <a:spcPct val="150000"/>
              </a:lnSpc>
              <a:defRPr/>
            </a:pPr>
            <a:r>
              <a:rPr lang="fi-FI" sz="1500" kern="0">
                <a:latin typeface="Arial"/>
                <a:ea typeface="Verdana"/>
                <a:cs typeface="Arial"/>
              </a:rPr>
              <a:t>Päivitetty työehtosopimukseen</a:t>
            </a:r>
          </a:p>
          <a:p>
            <a:pPr marL="233680" indent="-212090">
              <a:lnSpc>
                <a:spcPct val="150000"/>
              </a:lnSpc>
              <a:defRPr/>
            </a:pPr>
            <a:endParaRPr lang="fi-FI" sz="1800" kern="0">
              <a:latin typeface="Arial"/>
              <a:ea typeface="Verdana"/>
              <a:cs typeface="Arial"/>
            </a:endParaRPr>
          </a:p>
          <a:p>
            <a:pPr marL="233680" indent="-212090">
              <a:lnSpc>
                <a:spcPct val="150000"/>
              </a:lnSpc>
              <a:defRPr/>
            </a:pPr>
            <a:endParaRPr lang="fi-FI" sz="1800" kern="0">
              <a:latin typeface="Arial"/>
              <a:ea typeface="Verdana"/>
              <a:cs typeface="Arial"/>
            </a:endParaRPr>
          </a:p>
          <a:p>
            <a:pPr marL="233680" indent="-212090">
              <a:defRPr/>
            </a:pPr>
            <a:endParaRPr lang="fi-FI" sz="1800" ker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75785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DCFD3548-48A8-490B-A746-FEB693F1E0C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178996"/>
            <a:ext cx="7171200" cy="28943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/>
            </a:pPr>
            <a:r>
              <a:rPr lang="fi-FI" sz="1800" b="1" kern="0" dirty="0">
                <a:latin typeface="Arial" pitchFamily="34" charset="0"/>
                <a:cs typeface="Arial" pitchFamily="34" charset="0"/>
              </a:rPr>
              <a:t>Yritys- tai työpaikkakohtainen erä</a:t>
            </a:r>
          </a:p>
          <a:p>
            <a:pPr marL="233680" indent="-212090">
              <a:defRPr/>
            </a:pPr>
            <a:r>
              <a:rPr lang="fi-FI" sz="1800" kern="0" dirty="0">
                <a:latin typeface="Arial"/>
                <a:ea typeface="Verdana"/>
                <a:cs typeface="Arial"/>
              </a:rPr>
              <a:t>Lisäksi mikäli paikallista palkkaratkaisua ei saavuteta eikä käsittelyajan jatkamisesta paikallisesti sovita, toteutetaan palkkaratkaisun 0,5 % suuruinen yritys- tai työpaikkakohtainen erä</a:t>
            </a:r>
          </a:p>
          <a:p>
            <a:pPr marL="629285" lvl="1" indent="-158115">
              <a:defRPr/>
            </a:pPr>
            <a:r>
              <a:rPr lang="fi-FI" sz="1400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työehtosopimuksen voimaantulon jälkeen, kuitenkin viimeistään 1.2.2024 tai lähinnä sen jälkeen alkavan palkanmaksukauden alusta.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87C68A31-F79C-49A8-954D-7F695651A6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699542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Ei paikallista palkkaratkaisua (2024)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53638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DCFD3548-48A8-490B-A746-FEB693F1E0C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178996"/>
            <a:ext cx="7171200" cy="28943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/>
            </a:pPr>
            <a:r>
              <a:rPr lang="fi-FI" sz="1800" b="1" kern="0" dirty="0">
                <a:latin typeface="Arial" pitchFamily="34" charset="0"/>
                <a:cs typeface="Arial" pitchFamily="34" charset="0"/>
              </a:rPr>
              <a:t>Yritys- tai työpaikkakohtainen erä</a:t>
            </a:r>
          </a:p>
          <a:p>
            <a:pPr marL="629285" lvl="1" indent="-158115">
              <a:defRPr/>
            </a:pPr>
            <a:r>
              <a:rPr lang="fi-FI" sz="1400" kern="0" dirty="0">
                <a:latin typeface="Arial" pitchFamily="34" charset="0"/>
                <a:cs typeface="Arial" pitchFamily="34" charset="0"/>
              </a:rPr>
              <a:t>Työpaikalla pitää olla pätevyyden mittaamiseen menetelmä, jonka perusteella korotuksia voidaan kohdentaa </a:t>
            </a:r>
          </a:p>
          <a:p>
            <a:pPr marL="629285" lvl="1" indent="-158115">
              <a:defRPr/>
            </a:pPr>
            <a:r>
              <a:rPr lang="fi-FI" sz="1400" kern="0" dirty="0">
                <a:latin typeface="Arial"/>
                <a:ea typeface="Verdana"/>
                <a:cs typeface="Arial"/>
              </a:rPr>
              <a:t>Jaettaessa </a:t>
            </a:r>
            <a:r>
              <a:rPr lang="fi-FI" sz="1400" kern="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yrityskohtaiset korotukset suoritusten perusteella, toimiva tapa kohdentamisessa on </a:t>
            </a:r>
            <a:r>
              <a:rPr lang="fi-FI" sz="1400" kern="0" dirty="0" err="1">
                <a:solidFill>
                  <a:schemeClr val="tx1"/>
                </a:solidFill>
                <a:latin typeface="Arial"/>
                <a:ea typeface="Verdana"/>
                <a:cs typeface="Arial"/>
              </a:rPr>
              <a:t>yko</a:t>
            </a:r>
            <a:r>
              <a:rPr lang="fi-FI" sz="1400" kern="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/</a:t>
            </a:r>
            <a:r>
              <a:rPr lang="fi-FI" sz="1400" kern="0" dirty="0" err="1">
                <a:solidFill>
                  <a:schemeClr val="tx1"/>
                </a:solidFill>
                <a:latin typeface="Arial"/>
                <a:ea typeface="Verdana"/>
                <a:cs typeface="Arial"/>
              </a:rPr>
              <a:t>hpl</a:t>
            </a:r>
            <a:r>
              <a:rPr lang="fi-FI" sz="1400" kern="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 -suhde, joka kohdentaa korotuksen oikeudenmukaisesti palkkarakennetta tukien</a:t>
            </a:r>
          </a:p>
          <a:p>
            <a:pPr marL="629285" lvl="1" indent="-158115">
              <a:defRPr/>
            </a:pPr>
            <a:r>
              <a:rPr lang="fi-FI" sz="1400" kern="0" dirty="0">
                <a:latin typeface="Arial" pitchFamily="34" charset="0"/>
                <a:cs typeface="Arial" pitchFamily="34" charset="0"/>
              </a:rPr>
              <a:t>Yritys- tai työpaikkakohtainen erä jaetaan suorituspalkkoihin yleiskorotuksena</a:t>
            </a:r>
          </a:p>
          <a:p>
            <a:pPr marL="629285" lvl="1" indent="-158115">
              <a:defRPr/>
            </a:pPr>
            <a:r>
              <a:rPr lang="fi-FI" sz="1400" kern="0" dirty="0">
                <a:latin typeface="Arial" pitchFamily="34" charset="0"/>
                <a:cs typeface="Arial" pitchFamily="34" charset="0"/>
              </a:rPr>
              <a:t>Monitoimipaikkaisessa yrityksessä erä jaetaan työpaikoittain</a:t>
            </a:r>
          </a:p>
          <a:p>
            <a:pPr marL="471170" lvl="1" indent="0">
              <a:buNone/>
              <a:defRPr/>
            </a:pPr>
            <a:endParaRPr lang="fi-FI" sz="14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87C68A31-F79C-49A8-954D-7F695651A6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699542"/>
            <a:ext cx="7171200" cy="367183"/>
          </a:xfrm>
        </p:spPr>
        <p:txBody>
          <a:bodyPr>
            <a:normAutofit fontScale="25000" lnSpcReduction="20000"/>
          </a:bodyPr>
          <a:lstStyle/>
          <a:p>
            <a:r>
              <a:rPr lang="fi-FI" sz="7200" dirty="0"/>
              <a:t>Ei paikallista palkkaratkaisua</a:t>
            </a:r>
          </a:p>
          <a:p>
            <a:endParaRPr lang="fi-FI"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249511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2B88BD21-FB87-44F4-871A-D3D642D4B0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048A6A-241D-4AAF-A257-16F5A35A0A7F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1296" y="1367554"/>
            <a:ext cx="7171200" cy="29202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33680" indent="-212090">
              <a:lnSpc>
                <a:spcPct val="150000"/>
              </a:lnSpc>
            </a:pPr>
            <a:r>
              <a:rPr lang="fi-F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Ohjaavina tekijöinä henkilökohtaisten korotusten kohdentamisessa ovat</a:t>
            </a:r>
            <a:endParaRPr lang="fi-FI" dirty="0"/>
          </a:p>
          <a:p>
            <a:pPr marL="629285" lvl="1" indent="-158115">
              <a:lnSpc>
                <a:spcPct val="150000"/>
              </a:lnSpc>
            </a:pPr>
            <a:r>
              <a:rPr lang="fi-F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Mahdollisten vinoumien oikaiseminen</a:t>
            </a:r>
          </a:p>
          <a:p>
            <a:pPr marL="629285" lvl="1" indent="-158115">
              <a:lnSpc>
                <a:spcPct val="150000"/>
              </a:lnSpc>
            </a:pPr>
            <a:r>
              <a:rPr lang="fi-F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Ammattitaito ja osaaminen </a:t>
            </a:r>
          </a:p>
          <a:p>
            <a:pPr marL="629285" lvl="1" indent="-158115">
              <a:lnSpc>
                <a:spcPct val="150000"/>
              </a:lnSpc>
            </a:pPr>
            <a:r>
              <a:rPr lang="fi-F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Oikeudenmukainen palkkarakenne ja palkkaporrastus </a:t>
            </a:r>
          </a:p>
          <a:p>
            <a:pPr marL="629285" lvl="1" indent="-158115">
              <a:lnSpc>
                <a:spcPct val="150000"/>
              </a:lnSpc>
            </a:pPr>
            <a:r>
              <a:rPr lang="fi-F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Palkanmuodostuksen kannustavuus</a:t>
            </a:r>
          </a:p>
          <a:p>
            <a:pPr marL="629285" lvl="1" indent="-158115"/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FE85DF8-2EF0-4034-B857-9CC57ED035A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878285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Ei paikallista palkkaratkaisua</a:t>
            </a:r>
          </a:p>
        </p:txBody>
      </p:sp>
    </p:spTree>
    <p:extLst>
      <p:ext uri="{BB962C8B-B14F-4D97-AF65-F5344CB8AC3E}">
        <p14:creationId xmlns:p14="http://schemas.microsoft.com/office/powerpoint/2010/main" val="229892656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2B88BD21-FB87-44F4-871A-D3D642D4B0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048A6A-241D-4AAF-A257-16F5A35A0A7F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1296" y="1275606"/>
            <a:ext cx="7171200" cy="301215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/>
            </a:pPr>
            <a:r>
              <a:rPr lang="fi-FI" sz="1600" kern="0" dirty="0">
                <a:latin typeface="Arial" pitchFamily="34" charset="0"/>
                <a:cs typeface="Arial" pitchFamily="34" charset="0"/>
              </a:rPr>
              <a:t>Erän kohdentaminen henkilökohtaisiin korotuksiin</a:t>
            </a:r>
          </a:p>
          <a:p>
            <a:pPr>
              <a:defRPr/>
            </a:pPr>
            <a:r>
              <a:rPr lang="fi-FI" sz="1600" kern="0" dirty="0">
                <a:latin typeface="Arial" pitchFamily="34" charset="0"/>
                <a:cs typeface="Arial" pitchFamily="34" charset="0"/>
              </a:rPr>
              <a:t>Palkkarakenteen mukaisesti</a:t>
            </a:r>
          </a:p>
          <a:p>
            <a:pPr>
              <a:defRPr/>
            </a:pPr>
            <a:r>
              <a:rPr lang="fi-FI" sz="1600" kern="0" dirty="0">
                <a:latin typeface="Arial" pitchFamily="34" charset="0"/>
                <a:cs typeface="Arial" pitchFamily="34" charset="0"/>
              </a:rPr>
              <a:t>Työntekijöiden ammattitaidon ja työssä suoriutumisen mukaisesti</a:t>
            </a:r>
          </a:p>
          <a:p>
            <a:pPr>
              <a:defRPr/>
            </a:pPr>
            <a:r>
              <a:rPr lang="fi-FI" sz="1600" kern="0" dirty="0">
                <a:latin typeface="Arial" pitchFamily="34" charset="0"/>
                <a:cs typeface="Arial" pitchFamily="34" charset="0"/>
              </a:rPr>
              <a:t>Edellisessä </a:t>
            </a:r>
            <a:r>
              <a:rPr lang="fi-FI" sz="1600" kern="0" dirty="0" err="1">
                <a:latin typeface="Arial" pitchFamily="34" charset="0"/>
                <a:cs typeface="Arial" pitchFamily="34" charset="0"/>
              </a:rPr>
              <a:t>hpl</a:t>
            </a:r>
            <a:r>
              <a:rPr lang="fi-FI" sz="1600" kern="0" dirty="0">
                <a:latin typeface="Arial" pitchFamily="34" charset="0"/>
                <a:cs typeface="Arial" pitchFamily="34" charset="0"/>
              </a:rPr>
              <a:t>-arvioinnissa suoritustaan parantaneille</a:t>
            </a:r>
          </a:p>
          <a:p>
            <a:pPr>
              <a:defRPr/>
            </a:pPr>
            <a:r>
              <a:rPr lang="fi-FI" sz="1600" kern="0" dirty="0">
                <a:latin typeface="Arial" pitchFamily="34" charset="0"/>
                <a:cs typeface="Arial" pitchFamily="34" charset="0"/>
              </a:rPr>
              <a:t>Työnantajan palkkapolitiikan mukaisesti</a:t>
            </a:r>
          </a:p>
          <a:p>
            <a:pPr>
              <a:defRPr/>
            </a:pPr>
            <a:r>
              <a:rPr lang="fi-FI" sz="1600" kern="0" dirty="0">
                <a:latin typeface="Arial" pitchFamily="34" charset="0"/>
                <a:cs typeface="Arial" pitchFamily="34" charset="0"/>
              </a:rPr>
              <a:t>Suorituspalkoissa voidaan korottaa palkan eri osia korotuskertoimella 1,025 (=yleiskorotus + erä)</a:t>
            </a:r>
          </a:p>
          <a:p>
            <a:pPr marL="75438" indent="0">
              <a:buNone/>
            </a:pP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FE85DF8-2EF0-4034-B857-9CC57ED035A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878285"/>
            <a:ext cx="7171200" cy="367183"/>
          </a:xfrm>
        </p:spPr>
        <p:txBody>
          <a:bodyPr>
            <a:normAutofit fontScale="25000" lnSpcReduction="20000"/>
          </a:bodyPr>
          <a:lstStyle/>
          <a:p>
            <a:r>
              <a:rPr lang="fi-FI" sz="7200" dirty="0"/>
              <a:t>Erän kohdentamisen esimerkkejä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2804177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i-FI"/>
            </a:defPPr>
            <a:lvl1pPr marL="0" algn="r" defTabSz="679871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932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987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19807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5974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99681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9614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79548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9486" algn="l" defTabSz="679871" rtl="0" eaLnBrk="1" latinLnBrk="0" hangingPunct="1">
              <a:defRPr sz="13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FCB6B90-8271-4E8F-82C1-E646FBB48A2E}" type="slidenum">
              <a:rPr lang="fi-FI" smtClean="0"/>
              <a:pPr/>
              <a:t>25</a:t>
            </a:fld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8"/>
          </p:nvPr>
        </p:nvSpPr>
        <p:spPr>
          <a:xfrm>
            <a:off x="482373" y="314276"/>
            <a:ext cx="4818948" cy="250837"/>
          </a:xfrm>
        </p:spPr>
        <p:txBody>
          <a:bodyPr>
            <a:noAutofit/>
          </a:bodyPr>
          <a:lstStyle/>
          <a:p>
            <a:r>
              <a:rPr lang="fi-FI" sz="1400" b="1" dirty="0">
                <a:solidFill>
                  <a:schemeClr val="accent1">
                    <a:lumMod val="75000"/>
                  </a:schemeClr>
                </a:solidFill>
              </a:rPr>
              <a:t>Palkankorotusten kohdentaminen</a:t>
            </a:r>
          </a:p>
        </p:txBody>
      </p:sp>
      <p:graphicFrame>
        <p:nvGraphicFramePr>
          <p:cNvPr id="15" name="Sisällön paikkamerkki 9">
            <a:extLst>
              <a:ext uri="{FF2B5EF4-FFF2-40B4-BE49-F238E27FC236}">
                <a16:creationId xmlns:a16="http://schemas.microsoft.com/office/drawing/2014/main" id="{41E1777C-DFC6-45CE-BF8E-1385F9C0EF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454922"/>
              </p:ext>
            </p:extLst>
          </p:nvPr>
        </p:nvGraphicFramePr>
        <p:xfrm>
          <a:off x="3842221" y="641007"/>
          <a:ext cx="2010636" cy="227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Suorakulmio 15">
            <a:extLst>
              <a:ext uri="{FF2B5EF4-FFF2-40B4-BE49-F238E27FC236}">
                <a16:creationId xmlns:a16="http://schemas.microsoft.com/office/drawing/2014/main" id="{111B50B0-9167-41C1-B8E8-137FEBF4697B}"/>
              </a:ext>
            </a:extLst>
          </p:cNvPr>
          <p:cNvSpPr/>
          <p:nvPr/>
        </p:nvSpPr>
        <p:spPr bwMode="auto">
          <a:xfrm>
            <a:off x="4029704" y="2734339"/>
            <a:ext cx="1728192" cy="14124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 dirty="0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2C809058-C9D8-4E34-95B8-7137786C9492}"/>
              </a:ext>
            </a:extLst>
          </p:cNvPr>
          <p:cNvSpPr txBox="1"/>
          <p:nvPr/>
        </p:nvSpPr>
        <p:spPr>
          <a:xfrm>
            <a:off x="4293209" y="3301116"/>
            <a:ext cx="1008112" cy="2789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i-FI" spc="-40" dirty="0"/>
              <a:t>TVR 3</a:t>
            </a:r>
          </a:p>
        </p:txBody>
      </p:sp>
      <p:cxnSp>
        <p:nvCxnSpPr>
          <p:cNvPr id="26" name="Suora yhdysviiva 25">
            <a:extLst>
              <a:ext uri="{FF2B5EF4-FFF2-40B4-BE49-F238E27FC236}">
                <a16:creationId xmlns:a16="http://schemas.microsoft.com/office/drawing/2014/main" id="{2D2C1B42-DCA1-45E7-81F3-331CD3A6702B}"/>
              </a:ext>
            </a:extLst>
          </p:cNvPr>
          <p:cNvCxnSpPr/>
          <p:nvPr/>
        </p:nvCxnSpPr>
        <p:spPr>
          <a:xfrm flipV="1">
            <a:off x="3885130" y="464920"/>
            <a:ext cx="1656184" cy="165618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Vuokaaviosymboli: Liitin 28">
            <a:extLst>
              <a:ext uri="{FF2B5EF4-FFF2-40B4-BE49-F238E27FC236}">
                <a16:creationId xmlns:a16="http://schemas.microsoft.com/office/drawing/2014/main" id="{030DE5B9-773B-4E64-B0EE-885CE8D633F8}"/>
              </a:ext>
            </a:extLst>
          </p:cNvPr>
          <p:cNvSpPr/>
          <p:nvPr/>
        </p:nvSpPr>
        <p:spPr bwMode="auto">
          <a:xfrm>
            <a:off x="4499992" y="1126584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30" name="Vuokaaviosymboli: Liitin 29">
            <a:extLst>
              <a:ext uri="{FF2B5EF4-FFF2-40B4-BE49-F238E27FC236}">
                <a16:creationId xmlns:a16="http://schemas.microsoft.com/office/drawing/2014/main" id="{B200AEFD-AC40-4323-BDD3-A544EAAC52E5}"/>
              </a:ext>
            </a:extLst>
          </p:cNvPr>
          <p:cNvSpPr/>
          <p:nvPr/>
        </p:nvSpPr>
        <p:spPr bwMode="auto">
          <a:xfrm>
            <a:off x="4785788" y="746444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31" name="Vuokaaviosymboli: Liitin 30">
            <a:extLst>
              <a:ext uri="{FF2B5EF4-FFF2-40B4-BE49-F238E27FC236}">
                <a16:creationId xmlns:a16="http://schemas.microsoft.com/office/drawing/2014/main" id="{58C330E3-C986-43FF-8402-4B9C30FB7BD0}"/>
              </a:ext>
            </a:extLst>
          </p:cNvPr>
          <p:cNvSpPr/>
          <p:nvPr/>
        </p:nvSpPr>
        <p:spPr bwMode="auto">
          <a:xfrm>
            <a:off x="4162818" y="1904440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32" name="Vuokaaviosymboli: Liitin 31">
            <a:extLst>
              <a:ext uri="{FF2B5EF4-FFF2-40B4-BE49-F238E27FC236}">
                <a16:creationId xmlns:a16="http://schemas.microsoft.com/office/drawing/2014/main" id="{B650F99A-B7DA-4F5F-A6F0-34C656ED8A13}"/>
              </a:ext>
            </a:extLst>
          </p:cNvPr>
          <p:cNvSpPr/>
          <p:nvPr/>
        </p:nvSpPr>
        <p:spPr bwMode="auto">
          <a:xfrm>
            <a:off x="4512514" y="2013092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33" name="Vuokaaviosymboli: Liitin 32">
            <a:extLst>
              <a:ext uri="{FF2B5EF4-FFF2-40B4-BE49-F238E27FC236}">
                <a16:creationId xmlns:a16="http://schemas.microsoft.com/office/drawing/2014/main" id="{CFFF0F2C-EB25-4330-A9FD-5BC170D5CDEE}"/>
              </a:ext>
            </a:extLst>
          </p:cNvPr>
          <p:cNvSpPr/>
          <p:nvPr/>
        </p:nvSpPr>
        <p:spPr bwMode="auto">
          <a:xfrm>
            <a:off x="4811535" y="1267398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34" name="Vuokaaviosymboli: Liitin 33">
            <a:extLst>
              <a:ext uri="{FF2B5EF4-FFF2-40B4-BE49-F238E27FC236}">
                <a16:creationId xmlns:a16="http://schemas.microsoft.com/office/drawing/2014/main" id="{3E85C887-A6C9-4BD6-AB65-71D62DDDF5BE}"/>
              </a:ext>
            </a:extLst>
          </p:cNvPr>
          <p:cNvSpPr/>
          <p:nvPr/>
        </p:nvSpPr>
        <p:spPr bwMode="auto">
          <a:xfrm>
            <a:off x="5512215" y="592846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graphicFrame>
        <p:nvGraphicFramePr>
          <p:cNvPr id="35" name="Sisällön paikkamerkki 9">
            <a:extLst>
              <a:ext uri="{FF2B5EF4-FFF2-40B4-BE49-F238E27FC236}">
                <a16:creationId xmlns:a16="http://schemas.microsoft.com/office/drawing/2014/main" id="{75CEF9F3-9A55-4076-9007-B8C6AE1DF9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4968053"/>
              </p:ext>
            </p:extLst>
          </p:nvPr>
        </p:nvGraphicFramePr>
        <p:xfrm>
          <a:off x="4686549" y="-116891"/>
          <a:ext cx="2010636" cy="227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Vasen aaltosulje 45">
            <a:extLst>
              <a:ext uri="{FF2B5EF4-FFF2-40B4-BE49-F238E27FC236}">
                <a16:creationId xmlns:a16="http://schemas.microsoft.com/office/drawing/2014/main" id="{6A356E9B-A0B0-40F1-8601-E323A6A91423}"/>
              </a:ext>
            </a:extLst>
          </p:cNvPr>
          <p:cNvSpPr/>
          <p:nvPr/>
        </p:nvSpPr>
        <p:spPr>
          <a:xfrm>
            <a:off x="3077448" y="1126584"/>
            <a:ext cx="385276" cy="2962534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Tekstiruutu 46">
            <a:extLst>
              <a:ext uri="{FF2B5EF4-FFF2-40B4-BE49-F238E27FC236}">
                <a16:creationId xmlns:a16="http://schemas.microsoft.com/office/drawing/2014/main" id="{9F9A0F6D-41B1-4313-865F-DEA679615C4D}"/>
              </a:ext>
            </a:extLst>
          </p:cNvPr>
          <p:cNvSpPr txBox="1"/>
          <p:nvPr/>
        </p:nvSpPr>
        <p:spPr>
          <a:xfrm>
            <a:off x="2308637" y="2432293"/>
            <a:ext cx="689256" cy="2789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pc="-40" dirty="0"/>
              <a:t>Palkka</a:t>
            </a:r>
          </a:p>
        </p:txBody>
      </p:sp>
      <p:sp>
        <p:nvSpPr>
          <p:cNvPr id="27" name="Vuokaaviosymboli: Liitin 26">
            <a:extLst>
              <a:ext uri="{FF2B5EF4-FFF2-40B4-BE49-F238E27FC236}">
                <a16:creationId xmlns:a16="http://schemas.microsoft.com/office/drawing/2014/main" id="{AC1DA633-F0C2-45A7-BDA4-75109005DCC3}"/>
              </a:ext>
            </a:extLst>
          </p:cNvPr>
          <p:cNvSpPr/>
          <p:nvPr/>
        </p:nvSpPr>
        <p:spPr bwMode="auto">
          <a:xfrm>
            <a:off x="4090810" y="1429806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28" name="Vuokaaviosymboli: Liitin 27">
            <a:extLst>
              <a:ext uri="{FF2B5EF4-FFF2-40B4-BE49-F238E27FC236}">
                <a16:creationId xmlns:a16="http://schemas.microsoft.com/office/drawing/2014/main" id="{4B421036-2D48-4212-95E6-6E830F74F5FD}"/>
              </a:ext>
            </a:extLst>
          </p:cNvPr>
          <p:cNvSpPr/>
          <p:nvPr/>
        </p:nvSpPr>
        <p:spPr bwMode="auto">
          <a:xfrm>
            <a:off x="5589073" y="947739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48" name="Vuokaaviosymboli: Liitin 47">
            <a:extLst>
              <a:ext uri="{FF2B5EF4-FFF2-40B4-BE49-F238E27FC236}">
                <a16:creationId xmlns:a16="http://schemas.microsoft.com/office/drawing/2014/main" id="{A10B9904-2A20-46A9-97B5-4790D8C1740F}"/>
              </a:ext>
            </a:extLst>
          </p:cNvPr>
          <p:cNvSpPr/>
          <p:nvPr/>
        </p:nvSpPr>
        <p:spPr bwMode="auto">
          <a:xfrm>
            <a:off x="5215097" y="1221004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52" name="Vuokaaviosymboli: Liitin 51">
            <a:extLst>
              <a:ext uri="{FF2B5EF4-FFF2-40B4-BE49-F238E27FC236}">
                <a16:creationId xmlns:a16="http://schemas.microsoft.com/office/drawing/2014/main" id="{C40CBF5E-01E2-4AAF-A7BE-6A0738B3FF43}"/>
              </a:ext>
            </a:extLst>
          </p:cNvPr>
          <p:cNvSpPr/>
          <p:nvPr/>
        </p:nvSpPr>
        <p:spPr bwMode="auto">
          <a:xfrm>
            <a:off x="5128664" y="602458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53" name="Vuokaaviosymboli: Liitin 52">
            <a:extLst>
              <a:ext uri="{FF2B5EF4-FFF2-40B4-BE49-F238E27FC236}">
                <a16:creationId xmlns:a16="http://schemas.microsoft.com/office/drawing/2014/main" id="{E2B186EE-74FD-4555-89A9-C37D420144D8}"/>
              </a:ext>
            </a:extLst>
          </p:cNvPr>
          <p:cNvSpPr/>
          <p:nvPr/>
        </p:nvSpPr>
        <p:spPr bwMode="auto">
          <a:xfrm>
            <a:off x="4857796" y="1567549"/>
            <a:ext cx="72008" cy="72008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821146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21FB9D56-919D-4C6D-A441-F50B5A93C1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8C7B92CA-8B47-4AC7-9859-707E56D0AE8D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01200" y="1653889"/>
            <a:ext cx="7171200" cy="2894345"/>
          </a:xfrm>
        </p:spPr>
        <p:txBody>
          <a:bodyPr/>
          <a:lstStyle/>
          <a:p>
            <a:pPr marL="273050" lvl="1" indent="0">
              <a:buNone/>
              <a:defRPr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Työpaikalla on yhteensä 24 työntekijää. Jaettavan erän suuruus on yhteensä 12 % (0,5% x 24 = 12%). Työnantaja jakaa erästä 13 työntekijälle korotuksen, työntekijät jaettu kolmeen korotusryhmään :</a:t>
            </a:r>
          </a:p>
          <a:p>
            <a:pPr marL="273050" lvl="1" indent="0">
              <a:buNone/>
              <a:defRPr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0">
              <a:buNone/>
              <a:tabLst>
                <a:tab pos="2689225" algn="l"/>
                <a:tab pos="4667250" algn="l"/>
              </a:tabLst>
              <a:defRPr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5 työntekijää	korotus 0,5 %	5 x 0,5 % = 2,5 %</a:t>
            </a:r>
          </a:p>
          <a:p>
            <a:pPr marL="273050" lvl="1" indent="0">
              <a:buNone/>
              <a:tabLst>
                <a:tab pos="2689225" algn="l"/>
                <a:tab pos="4667250" algn="l"/>
              </a:tabLst>
              <a:defRPr/>
            </a:pPr>
            <a:r>
              <a:rPr 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5 työntekijää	korotus 1,0 %	5 x 1,0 % = 5,0 %</a:t>
            </a:r>
          </a:p>
          <a:p>
            <a:pPr marL="273050" lvl="1" indent="0">
              <a:buNone/>
              <a:tabLst>
                <a:tab pos="2689225" algn="l"/>
                <a:tab pos="4667250" algn="l"/>
              </a:tabLst>
              <a:defRPr/>
            </a:pPr>
            <a:r>
              <a:rPr 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3 työntekijää	korotus 1,5 %	3 x 1,5 % = 4,5 %</a:t>
            </a:r>
          </a:p>
          <a:p>
            <a:pPr marL="273050" lvl="1" indent="0">
              <a:buNone/>
              <a:defRPr/>
            </a:pPr>
            <a:r>
              <a:rPr 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273050" lvl="1" indent="0">
              <a:buNone/>
              <a:defRPr/>
            </a:pPr>
            <a:r>
              <a:rPr 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Yhteensä 12 % / 24 työntekijällä = 0,5 % / työntekijä</a:t>
            </a:r>
          </a:p>
          <a:p>
            <a:endParaRPr lang="fi-FI" dirty="0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9E52312D-EA26-49CB-A170-059E4AEE429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i-FI" sz="7200" dirty="0"/>
              <a:t>Erän jako esimerkkejä</a:t>
            </a:r>
          </a:p>
          <a:p>
            <a:endParaRPr lang="fi-FI"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89A2F63D-A9A0-4585-B6CB-8833F6E428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076350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9A15B056-E935-4416-B80C-A25D96B151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2F868B3-B042-4805-90CF-66D8E00FA21A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291516"/>
            <a:ext cx="7171200" cy="2894345"/>
          </a:xfrm>
        </p:spPr>
        <p:txBody>
          <a:bodyPr/>
          <a:lstStyle/>
          <a:p>
            <a:pPr marL="273050" lvl="1" indent="0">
              <a:buNone/>
              <a:defRPr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Työpaikalla on yhteensä 72 työntekijää. Jaettavan erän suuruus on yhteensä 36 % (0,5% x 72 = 36 %). Työnantaja jakaa erästä 43 työntekijälle korotuksen, työntekijät jaettu neljään korotusryhmään:</a:t>
            </a:r>
          </a:p>
          <a:p>
            <a:pPr marL="273050" lvl="1" indent="0">
              <a:buNone/>
              <a:defRPr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0" defTabSz="687388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20 työntekijää	korotus 0,5 %		20 x 0,5 % = 10,0 %</a:t>
            </a:r>
          </a:p>
          <a:p>
            <a:pPr marL="273050" lvl="1" indent="0" defTabSz="687388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12 työntekijää	korotus 0,8 %		12 x 0,8 % = 9,6 %</a:t>
            </a:r>
          </a:p>
          <a:p>
            <a:pPr marL="273050" lvl="1" indent="0" defTabSz="687388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 7 työntekijää	korotus 1,2 %		7 x 1,2 % = 8,4 % </a:t>
            </a:r>
          </a:p>
          <a:p>
            <a:pPr marL="273050" lvl="1" indent="0" defTabSz="687388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 4 työntekijää	korotus 2,0 %	 	4  x 2,0 % = 8,0 %		</a:t>
            </a:r>
          </a:p>
          <a:p>
            <a:pPr marL="273050" lvl="1" indent="0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	</a:t>
            </a:r>
          </a:p>
          <a:p>
            <a:pPr marL="273050" lvl="1" indent="0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Yhteensä 36 % / 72 työntekijällä = 0,5 % / työntekijä</a:t>
            </a:r>
          </a:p>
          <a:p>
            <a:endParaRPr lang="fi-FI" dirty="0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4FBC62DF-63CA-479A-BAEC-70ACC46D56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771550"/>
            <a:ext cx="7171200" cy="367183"/>
          </a:xfrm>
        </p:spPr>
        <p:txBody>
          <a:bodyPr>
            <a:normAutofit fontScale="25000" lnSpcReduction="20000"/>
          </a:bodyPr>
          <a:lstStyle/>
          <a:p>
            <a:r>
              <a:rPr lang="fi-FI" sz="7200" dirty="0"/>
              <a:t>Erän jako esimerkkejä</a:t>
            </a:r>
          </a:p>
          <a:p>
            <a:endParaRPr lang="fi-FI"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1F437016-BA06-4C4D-8749-7E4AB9C13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9414008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9A15B056-E935-4416-B80C-A25D96B151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2F868B3-B042-4805-90CF-66D8E00FA21A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251004"/>
            <a:ext cx="7171200" cy="2894345"/>
          </a:xfrm>
        </p:spPr>
        <p:txBody>
          <a:bodyPr/>
          <a:lstStyle/>
          <a:p>
            <a:pPr marL="273050" lvl="1" indent="0">
              <a:buNone/>
              <a:defRPr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Työpaikalla on yhteensä 52 työntekijää. Jaettavan erän suuruus on yhteensä 26 % (0,5% x 52 = 26 %). Työnantaja jakaa erästä kaikille työntekijöille korotuksen, työntekijät jaettu 4 korotusryhmään:</a:t>
            </a:r>
          </a:p>
          <a:p>
            <a:pPr marL="273050" lvl="1" indent="0">
              <a:buNone/>
              <a:defRPr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0" defTabSz="687388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26 työntekijää	korotus 0,2 %		26 x 0,2 % = 5,2 %</a:t>
            </a:r>
          </a:p>
          <a:p>
            <a:pPr marL="273050" lvl="1" indent="0" defTabSz="687388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12 työntekijää	korotus 0,4 %		12 x 0,4 % = 4,8 %</a:t>
            </a:r>
          </a:p>
          <a:p>
            <a:pPr marL="273050" lvl="1" indent="0" defTabSz="687388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12 työntekijää	korotus 1,0 %		12 x 1,0 % = 12,0 %</a:t>
            </a:r>
          </a:p>
          <a:p>
            <a:pPr marL="273050" lvl="1" indent="0" defTabSz="687388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  2 työntekijää	korotus 2 %	 	 2 x 2,0 % = 4,0 %		</a:t>
            </a:r>
          </a:p>
          <a:p>
            <a:pPr marL="273050" lvl="1" indent="0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	</a:t>
            </a:r>
          </a:p>
          <a:p>
            <a:pPr marL="273050" lvl="1" indent="0">
              <a:buNone/>
              <a:defRPr/>
            </a:pPr>
            <a:r>
              <a:rPr lang="fi-FI" sz="1800" kern="0" dirty="0">
                <a:latin typeface="Arial" pitchFamily="34" charset="0"/>
                <a:cs typeface="Arial" pitchFamily="34" charset="0"/>
              </a:rPr>
              <a:t>Yhteensä 26 % / 52 työntekijällä = 0,5 % / työntekijä</a:t>
            </a:r>
          </a:p>
          <a:p>
            <a:endParaRPr lang="fi-FI" dirty="0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4FBC62DF-63CA-479A-BAEC-70ACC46D56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771550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Erän jako esimerkkejä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1F437016-BA06-4C4D-8749-7E4AB9C13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8188769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DCFD3548-48A8-490B-A746-FEB693F1E0C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178996"/>
            <a:ext cx="7171200" cy="289434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i-FI" sz="1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Yritys- tai työpaikkakohtainen erä, selvitys koko erän käytöstä </a:t>
            </a:r>
          </a:p>
          <a:p>
            <a:pPr marL="233680" indent="-212090">
              <a:lnSpc>
                <a:spcPct val="100000"/>
              </a:lnSpc>
            </a:pPr>
            <a:r>
              <a:rPr lang="fi-F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Korotusten toteuttamista seuraavan kuukauden aikana työnantaja antaa selvityksen, miten korotukset ovat kohdentuneet </a:t>
            </a:r>
          </a:p>
          <a:p>
            <a:pPr marL="629285" lvl="1" indent="-158115">
              <a:lnSpc>
                <a:spcPct val="100000"/>
              </a:lnSpc>
            </a:pPr>
            <a:r>
              <a:rPr lang="fi-FI" sz="1400" dirty="0" err="1">
                <a:solidFill>
                  <a:schemeClr val="tx1"/>
                </a:solidFill>
                <a:latin typeface="Arial"/>
                <a:ea typeface="Verdana"/>
                <a:cs typeface="Arial"/>
              </a:rPr>
              <a:t>Yko</a:t>
            </a:r>
            <a:r>
              <a:rPr lang="fi-FI" sz="14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 / </a:t>
            </a:r>
            <a:r>
              <a:rPr lang="fi-FI" sz="1400" dirty="0" err="1">
                <a:solidFill>
                  <a:schemeClr val="tx1"/>
                </a:solidFill>
                <a:latin typeface="Arial"/>
                <a:ea typeface="Verdana"/>
                <a:cs typeface="Arial"/>
              </a:rPr>
              <a:t>hpl</a:t>
            </a:r>
            <a:r>
              <a:rPr lang="fi-FI" sz="14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 -suhteessa</a:t>
            </a:r>
          </a:p>
          <a:p>
            <a:pPr marL="629285" lvl="1" indent="-158115">
              <a:lnSpc>
                <a:spcPct val="100000"/>
              </a:lnSpc>
            </a:pPr>
            <a:r>
              <a:rPr lang="fi-FI" sz="1400" dirty="0" err="1">
                <a:solidFill>
                  <a:schemeClr val="tx1"/>
                </a:solidFill>
                <a:latin typeface="Arial"/>
                <a:ea typeface="Verdana"/>
                <a:cs typeface="Arial"/>
              </a:rPr>
              <a:t>Hpl</a:t>
            </a:r>
            <a:r>
              <a:rPr lang="fi-FI" sz="14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 -portaittain</a:t>
            </a:r>
          </a:p>
          <a:p>
            <a:pPr marL="629285" lvl="1" indent="-158115">
              <a:lnSpc>
                <a:spcPct val="100000"/>
              </a:lnSpc>
            </a:pPr>
            <a:r>
              <a:rPr lang="fi-F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Palkkaryhmittäin </a:t>
            </a:r>
          </a:p>
          <a:p>
            <a:pPr marL="629285" lvl="1" indent="-158115">
              <a:lnSpc>
                <a:spcPct val="100000"/>
              </a:lnSpc>
            </a:pPr>
            <a:r>
              <a:rPr lang="fi-FI" sz="14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Yli ja alle 60-vuotiaille </a:t>
            </a:r>
            <a:endParaRPr lang="fi-FI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9285" lvl="1" indent="-158115">
              <a:lnSpc>
                <a:spcPct val="100000"/>
              </a:lnSpc>
            </a:pPr>
            <a:r>
              <a:rPr lang="fi-F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Määräaikaisten ja vakituisten työntekijöiden suhteessa </a:t>
            </a:r>
          </a:p>
          <a:p>
            <a:pPr marL="285750" indent="-285750">
              <a:defRPr/>
            </a:pPr>
            <a:endParaRPr lang="fi-FI" sz="1800" b="1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87C68A31-F79C-49A8-954D-7F695651A6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699542"/>
            <a:ext cx="7171200" cy="367183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13970"/>
            <a:r>
              <a:rPr lang="fi-FI" sz="8800"/>
              <a:t>Ei paikallista palkkaratkaisua</a:t>
            </a:r>
          </a:p>
          <a:p>
            <a:pPr marL="13970"/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15046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128481F2-0120-4BC6-B450-A7F93D4A971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67012" y="2014452"/>
            <a:ext cx="7171200" cy="557298"/>
          </a:xfrm>
        </p:spPr>
        <p:txBody>
          <a:bodyPr>
            <a:normAutofit/>
          </a:bodyPr>
          <a:lstStyle/>
          <a:p>
            <a:pPr marL="21600" indent="0">
              <a:buNone/>
            </a:pPr>
            <a:r>
              <a:rPr lang="fi-FI" sz="2200" b="1" dirty="0"/>
              <a:t>Palkkaratkaisu vuosille 2023 ja 2024</a:t>
            </a:r>
          </a:p>
        </p:txBody>
      </p:sp>
    </p:spTree>
    <p:extLst>
      <p:ext uri="{BB962C8B-B14F-4D97-AF65-F5344CB8AC3E}">
        <p14:creationId xmlns:p14="http://schemas.microsoft.com/office/powerpoint/2010/main" val="4180490074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DCFD3548-48A8-490B-A746-FEB693F1E0C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178996"/>
            <a:ext cx="7171200" cy="289434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i-FI" sz="1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Yritys- tai työpaikkakohtainen erä, selvitys koko erän käytöstä </a:t>
            </a:r>
          </a:p>
          <a:p>
            <a:pPr>
              <a:lnSpc>
                <a:spcPct val="100000"/>
              </a:lnSpc>
            </a:pPr>
            <a:r>
              <a:rPr lang="fi-F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Lisäksi työnantaja antaa selvityksen toissijaisessa vaihtoehdossa määriteltyjen korotusten käyttämisestä kokonaisuudessaan työntekijöiden palkkojen tarkistamiseen sekä erän kohdentamisesta</a:t>
            </a:r>
          </a:p>
          <a:p>
            <a:pPr lvl="1">
              <a:lnSpc>
                <a:spcPct val="100000"/>
              </a:lnSpc>
            </a:pPr>
            <a:r>
              <a:rPr lang="fi-F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Palkkasumma ennen palkantarkistuksia ja palkkasumma palkantarkistusten jälkeen </a:t>
            </a:r>
          </a:p>
          <a:p>
            <a:pPr lvl="1">
              <a:lnSpc>
                <a:spcPct val="100000"/>
              </a:lnSpc>
            </a:pPr>
            <a:r>
              <a:rPr lang="fi-F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 työnantaja ei ole käyttänyt koko erää palkantarkistuksiin, työnantaja korjaa virheen ja maksaa erotuksen työntekijöille</a:t>
            </a:r>
          </a:p>
          <a:p>
            <a:pPr>
              <a:lnSpc>
                <a:spcPct val="100000"/>
              </a:lnSpc>
            </a:pPr>
            <a:r>
              <a:rPr lang="fi-F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Selvityksestä ei saa käydä ilmi yksittäisten työntekijöiden palkkatietoja</a:t>
            </a:r>
          </a:p>
          <a:p>
            <a:pPr>
              <a:lnSpc>
                <a:spcPct val="100000"/>
              </a:lnSpc>
            </a:pPr>
            <a:r>
              <a:rPr lang="fi-F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Selvitys annetaan viimeistään 29.2.2024</a:t>
            </a:r>
          </a:p>
          <a:p>
            <a:pPr marL="285750" indent="-285750">
              <a:defRPr/>
            </a:pPr>
            <a:endParaRPr lang="fi-FI" sz="1800" b="1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87C68A31-F79C-49A8-954D-7F695651A6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699542"/>
            <a:ext cx="7171200" cy="367183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13970"/>
            <a:r>
              <a:rPr lang="fi-FI" sz="8800"/>
              <a:t>Ei paikallista palkkaratkaisua</a:t>
            </a:r>
          </a:p>
          <a:p>
            <a:pPr marL="13970"/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060363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128481F2-0120-4BC6-B450-A7F93D4A971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462987" y="1582405"/>
            <a:ext cx="8213469" cy="557298"/>
          </a:xfrm>
        </p:spPr>
        <p:txBody>
          <a:bodyPr>
            <a:normAutofit fontScale="25000" lnSpcReduction="20000"/>
          </a:bodyPr>
          <a:lstStyle/>
          <a:p>
            <a:pPr marL="21600" indent="0">
              <a:buNone/>
            </a:pPr>
            <a:r>
              <a:rPr lang="fi-FI" sz="8000" b="1" dirty="0"/>
              <a:t>Uuden työehtosopimuksen mukaiset lisät ja korvaukset</a:t>
            </a:r>
          </a:p>
          <a:p>
            <a:pPr marL="21600" indent="0">
              <a:buNone/>
            </a:pPr>
            <a:endParaRPr lang="fi-FI" sz="2200" b="1" dirty="0"/>
          </a:p>
          <a:p>
            <a:pPr marL="21600" indent="0">
              <a:buNone/>
            </a:pPr>
            <a:r>
              <a:rPr lang="fi-FI" sz="5600" b="1" dirty="0"/>
              <a:t>Korotusten huomioiminen </a:t>
            </a:r>
            <a:r>
              <a:rPr lang="fi-FI" sz="5600" b="1" dirty="0" err="1"/>
              <a:t>KTA:ssa</a:t>
            </a:r>
            <a:endParaRPr lang="fi-FI" sz="5600" b="1" dirty="0"/>
          </a:p>
        </p:txBody>
      </p:sp>
    </p:spTree>
    <p:extLst>
      <p:ext uri="{BB962C8B-B14F-4D97-AF65-F5344CB8AC3E}">
        <p14:creationId xmlns:p14="http://schemas.microsoft.com/office/powerpoint/2010/main" val="3471002748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DCFD3548-48A8-490B-A746-FEB693F1E0C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178996"/>
            <a:ext cx="7171200" cy="2894345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defRPr/>
            </a:pPr>
            <a:r>
              <a:rPr lang="fi-FI" kern="0" dirty="0">
                <a:latin typeface="Arial" pitchFamily="34" charset="0"/>
                <a:cs typeface="Arial" pitchFamily="34" charset="0"/>
              </a:rPr>
              <a:t> 1.4.2023 alkaen</a:t>
            </a:r>
          </a:p>
          <a:p>
            <a:pPr marL="681482" lvl="1" indent="-285750">
              <a:lnSpc>
                <a:spcPct val="100000"/>
              </a:lnSpc>
              <a:defRPr/>
            </a:pPr>
            <a:r>
              <a:rPr lang="fi-FI" sz="1100" kern="0" dirty="0">
                <a:latin typeface="Arial" pitchFamily="34" charset="0"/>
                <a:cs typeface="Arial" pitchFamily="34" charset="0"/>
              </a:rPr>
              <a:t>Vuorotyö, ilta- ja yötyö</a:t>
            </a:r>
          </a:p>
          <a:p>
            <a:pPr marL="996341" lvl="2" indent="-285750">
              <a:lnSpc>
                <a:spcPct val="100000"/>
              </a:lnSpc>
              <a:defRPr/>
            </a:pPr>
            <a:r>
              <a:rPr lang="fi-FI" sz="1100" kern="0" dirty="0">
                <a:latin typeface="Arial" pitchFamily="34" charset="0"/>
                <a:cs typeface="Arial" pitchFamily="34" charset="0"/>
              </a:rPr>
              <a:t>Iltavuoro (esim. klo 14 – 22) 				129 senttiä/t</a:t>
            </a:r>
          </a:p>
          <a:p>
            <a:pPr marL="996341" lvl="2" indent="-285750">
              <a:lnSpc>
                <a:spcPct val="100000"/>
              </a:lnSpc>
              <a:defRPr/>
            </a:pPr>
            <a:r>
              <a:rPr lang="fi-FI" sz="1100" kern="0" dirty="0">
                <a:latin typeface="Arial" pitchFamily="34" charset="0"/>
                <a:cs typeface="Arial" pitchFamily="34" charset="0"/>
              </a:rPr>
              <a:t>Yövuoro (esim. klo 22 </a:t>
            </a:r>
            <a:r>
              <a:rPr kumimoji="0" lang="fi-FI" sz="11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– </a:t>
            </a:r>
            <a:r>
              <a:rPr lang="fi-FI" sz="1100" kern="0" dirty="0">
                <a:latin typeface="Arial" pitchFamily="34" charset="0"/>
                <a:cs typeface="Arial" pitchFamily="34" charset="0"/>
              </a:rPr>
              <a:t>06)				239 senttiä/t</a:t>
            </a:r>
          </a:p>
          <a:p>
            <a:pPr marL="285750" indent="-285750">
              <a:lnSpc>
                <a:spcPct val="100000"/>
              </a:lnSpc>
              <a:defRPr/>
            </a:pPr>
            <a:r>
              <a:rPr lang="fi-FI" kern="0" dirty="0">
                <a:latin typeface="Arial" pitchFamily="34" charset="0"/>
                <a:cs typeface="Arial" pitchFamily="34" charset="0"/>
              </a:rPr>
              <a:t>1.2.2024 alkaen 			</a:t>
            </a:r>
          </a:p>
          <a:p>
            <a:pPr marL="681482" lvl="1" indent="-285750">
              <a:lnSpc>
                <a:spcPct val="100000"/>
              </a:lnSpc>
              <a:defRPr/>
            </a:pPr>
            <a:r>
              <a:rPr lang="fi-FI" sz="1100" kern="0" dirty="0">
                <a:latin typeface="Arial" pitchFamily="34" charset="0"/>
                <a:cs typeface="Arial" pitchFamily="34" charset="0"/>
              </a:rPr>
              <a:t>Vuorotyö, ilta- ja yötyö</a:t>
            </a:r>
          </a:p>
          <a:p>
            <a:pPr marL="996341" lvl="2" indent="-285750">
              <a:lnSpc>
                <a:spcPct val="100000"/>
              </a:lnSpc>
              <a:defRPr/>
            </a:pPr>
            <a:r>
              <a:rPr lang="fi-FI" sz="1100" kern="0" dirty="0">
                <a:latin typeface="Arial" pitchFamily="34" charset="0"/>
                <a:cs typeface="Arial" pitchFamily="34" charset="0"/>
              </a:rPr>
              <a:t>Iltavuoro (esim. klo 14 – 22) 				132 senttiä/t</a:t>
            </a:r>
          </a:p>
          <a:p>
            <a:pPr marL="996341" lvl="2" indent="-285750">
              <a:lnSpc>
                <a:spcPct val="100000"/>
              </a:lnSpc>
              <a:defRPr/>
            </a:pPr>
            <a:r>
              <a:rPr lang="fi-FI" sz="1100" kern="0" dirty="0">
                <a:latin typeface="Arial" pitchFamily="34" charset="0"/>
                <a:cs typeface="Arial" pitchFamily="34" charset="0"/>
              </a:rPr>
              <a:t>Yövuoro (esim. klo 22 </a:t>
            </a:r>
            <a:r>
              <a:rPr kumimoji="0" lang="fi-FI" sz="11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–</a:t>
            </a:r>
            <a:r>
              <a:rPr lang="fi-FI" sz="1100" kern="0" dirty="0">
                <a:latin typeface="Arial" pitchFamily="34" charset="0"/>
                <a:cs typeface="Arial" pitchFamily="34" charset="0"/>
              </a:rPr>
              <a:t> 06)				244 senttiä/t</a:t>
            </a:r>
          </a:p>
          <a:p>
            <a:pPr marL="395732" lvl="1" indent="0">
              <a:buNone/>
              <a:defRPr/>
            </a:pPr>
            <a:endParaRPr lang="fi-FI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87C68A31-F79C-49A8-954D-7F695651A6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699542"/>
            <a:ext cx="7171200" cy="367183"/>
          </a:xfrm>
        </p:spPr>
        <p:txBody>
          <a:bodyPr>
            <a:normAutofit fontScale="25000" lnSpcReduction="20000"/>
          </a:bodyPr>
          <a:lstStyle/>
          <a:p>
            <a:r>
              <a:rPr lang="fi-FI" sz="7200" dirty="0"/>
              <a:t>Vuorotyölisät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293956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DCFD3548-48A8-490B-A746-FEB693F1E0C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178996"/>
            <a:ext cx="7171200" cy="28943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33680" indent="-212090">
              <a:defRPr/>
            </a:pPr>
            <a:r>
              <a:rPr lang="fi-FI" sz="1400" kern="0">
                <a:latin typeface="Arial" pitchFamily="34" charset="0"/>
                <a:cs typeface="Arial" pitchFamily="34" charset="0"/>
              </a:rPr>
              <a:t>Keskituntiansiota korotetaan työntekijän palkankorotuksen verran palkantarkistusta seuraavan keskituntiansion käyttöajanjakson alusta lukien.</a:t>
            </a:r>
            <a:endParaRPr lang="fi-FI"/>
          </a:p>
          <a:p>
            <a:pPr marL="629285" lvl="1" indent="-158115">
              <a:defRPr/>
            </a:pPr>
            <a:r>
              <a:rPr lang="fi-FI" sz="1100" kern="0">
                <a:latin typeface="Arial" pitchFamily="34" charset="0"/>
                <a:cs typeface="Arial" pitchFamily="34" charset="0"/>
              </a:rPr>
              <a:t>Ensin lasketaan ensimmäisen vuosineljänneksen keskituntiansio, jota korotetaan henkilökohtaisen palkankorotuksen verran.</a:t>
            </a:r>
          </a:p>
          <a:p>
            <a:pPr marL="629285" lvl="1" indent="-158115">
              <a:defRPr/>
            </a:pPr>
            <a:r>
              <a:rPr lang="fi-FI" sz="1100" kern="0">
                <a:latin typeface="Arial" pitchFamily="34" charset="0"/>
                <a:cs typeface="Arial" pitchFamily="34" charset="0"/>
              </a:rPr>
              <a:t>Näin laskettu keskituntiansio otetaan käyttöön toukokuun alusta 2023</a:t>
            </a:r>
          </a:p>
          <a:p>
            <a:pPr marL="629285" lvl="1" indent="-158115">
              <a:defRPr/>
            </a:pPr>
            <a:r>
              <a:rPr lang="fi-FI" sz="1100" kern="0" err="1">
                <a:latin typeface="Arial"/>
                <a:ea typeface="Verdana"/>
                <a:cs typeface="Arial"/>
              </a:rPr>
              <a:t>Huom</a:t>
            </a:r>
            <a:r>
              <a:rPr lang="fi-FI" sz="1100" kern="0">
                <a:latin typeface="Arial"/>
                <a:ea typeface="Verdana"/>
                <a:cs typeface="Arial"/>
              </a:rPr>
              <a:t>! Kertakorvaus ei vaikuta </a:t>
            </a:r>
            <a:r>
              <a:rPr lang="fi-FI" sz="1100" kern="0" err="1">
                <a:latin typeface="Arial"/>
                <a:ea typeface="Verdana"/>
                <a:cs typeface="Arial"/>
              </a:rPr>
              <a:t>KTA:n</a:t>
            </a:r>
            <a:r>
              <a:rPr lang="fi-FI" sz="1100" kern="0">
                <a:latin typeface="Arial"/>
                <a:ea typeface="Verdana"/>
                <a:cs typeface="Arial"/>
              </a:rPr>
              <a:t> laskentaan.</a:t>
            </a:r>
          </a:p>
          <a:p>
            <a:pPr marL="233680" indent="-212090">
              <a:defRPr/>
            </a:pPr>
            <a:r>
              <a:rPr lang="fi-FI" sz="1400" kern="0">
                <a:latin typeface="Arial" pitchFamily="34" charset="0"/>
                <a:cs typeface="Arial" pitchFamily="34" charset="0"/>
              </a:rPr>
              <a:t>Pääluottamusmiehen ja työsuojeluvaltuutetun kuukausikorvauksia korotetaan 1.4.2023 alkaen 3,5 prosenttia ja 1.2.2024 alkaen 2,0 prosenttia</a:t>
            </a:r>
          </a:p>
          <a:p>
            <a:pPr marL="629285" lvl="1" indent="-158115">
              <a:defRPr/>
            </a:pPr>
            <a:r>
              <a:rPr lang="fi-FI" sz="1100" kern="0">
                <a:latin typeface="Arial" pitchFamily="34" charset="0"/>
                <a:cs typeface="Arial" pitchFamily="34" charset="0"/>
              </a:rPr>
              <a:t>Työehtosopimuksessa päivitetyt taulukot, joista ilmenee uusi korvausten määrä</a:t>
            </a:r>
          </a:p>
          <a:p>
            <a:pPr marL="0" indent="0">
              <a:buNone/>
              <a:defRPr/>
            </a:pPr>
            <a:endParaRPr lang="fi-FI" sz="1400" ker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87C68A31-F79C-49A8-954D-7F695651A6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699542"/>
            <a:ext cx="7171200" cy="367183"/>
          </a:xfrm>
        </p:spPr>
        <p:txBody>
          <a:bodyPr>
            <a:normAutofit fontScale="25000" lnSpcReduction="20000"/>
          </a:bodyPr>
          <a:lstStyle/>
          <a:p>
            <a:r>
              <a:rPr lang="fi-FI" sz="7200" dirty="0"/>
              <a:t>Keskituntiansio ja kuukausikorvaukset</a:t>
            </a:r>
          </a:p>
          <a:p>
            <a:endParaRPr lang="fi-FI"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179114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2E01FBE3-A6ED-B8E8-6B6C-495690DE4B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3970"/>
            <a:r>
              <a:rPr lang="fi-FI">
                <a:latin typeface="Verdana"/>
                <a:ea typeface="Verdana"/>
              </a:rPr>
              <a:t>Tekstimuutokset</a:t>
            </a:r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C4655233-7359-B4BE-5E78-AE174D0BE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0C76ADE-8D6B-40B7-AA7D-7503DB2F97EA}" type="slidenum">
              <a:rPr lang="fi-FI" smtClean="0"/>
              <a:pPr/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6771681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977FB8BA-A2C0-345C-112F-992479D44D4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E15CAE-58D5-A7D8-9F87-B504F89FC973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47503" y="1775441"/>
            <a:ext cx="7171200" cy="2894345"/>
          </a:xfrm>
        </p:spPr>
        <p:txBody>
          <a:bodyPr/>
          <a:lstStyle/>
          <a:p>
            <a:r>
              <a:rPr lang="fi-FI" dirty="0"/>
              <a:t>Työntekijälle, joka hyväksyttävästi suorittaa </a:t>
            </a:r>
            <a:r>
              <a:rPr lang="fi-FI" i="1" u="sng" dirty="0"/>
              <a:t>yhdessä työnantajan kanssa sovitun työhön liittyvän ammattitutkinnon tai erikoisammattitutkinnon…</a:t>
            </a:r>
          </a:p>
          <a:p>
            <a:r>
              <a:rPr lang="fi-FI" dirty="0"/>
              <a:t>Ammattitutkintopalkkioita korotetaan työehtosopimuskauden alusta lukien seuraavasti: </a:t>
            </a:r>
          </a:p>
          <a:p>
            <a:pPr lvl="1"/>
            <a:r>
              <a:rPr lang="fi-FI" dirty="0"/>
              <a:t>Ammattitutkinto 300 euroa (aiemmin 200 euroa)</a:t>
            </a:r>
          </a:p>
          <a:p>
            <a:pPr lvl="1"/>
            <a:r>
              <a:rPr lang="fi-FI" dirty="0"/>
              <a:t>Erikoisammattitutkinto 400 euroa (aiemmin 300 euroa)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B4E661B-B8D6-5C11-19D7-068B0984DCC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852114"/>
            <a:ext cx="7171200" cy="47945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3970"/>
            <a:r>
              <a:rPr lang="fi-FI" dirty="0">
                <a:latin typeface="Verdana"/>
                <a:ea typeface="Verdana"/>
              </a:rPr>
              <a:t>13 § Muita korvauksia ja etuja</a:t>
            </a:r>
          </a:p>
          <a:p>
            <a:pPr marL="13970"/>
            <a:r>
              <a:rPr lang="fi-FI" sz="1800" dirty="0">
                <a:latin typeface="Verdana"/>
                <a:ea typeface="Verdana"/>
              </a:rPr>
              <a:t>Momentti 8. muutokset </a:t>
            </a:r>
          </a:p>
          <a:p>
            <a:pPr marL="13970"/>
            <a:endParaRPr lang="fi-FI" dirty="0">
              <a:latin typeface="Verdana"/>
              <a:ea typeface="Verdana"/>
            </a:endParaRPr>
          </a:p>
          <a:p>
            <a:pPr marL="13970"/>
            <a:endParaRPr lang="fi-FI" dirty="0">
              <a:latin typeface="Verdana"/>
              <a:ea typeface="Verdana"/>
            </a:endParaRPr>
          </a:p>
          <a:p>
            <a:pPr marL="13970"/>
            <a:r>
              <a:rPr lang="fi-FI" dirty="0">
                <a:latin typeface="Verdana"/>
                <a:ea typeface="Verdana"/>
              </a:rPr>
              <a:t> 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653151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A6EAA429-C836-2E50-38D2-98A230C1685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495A5E-D38A-6A4E-F944-B5C698FB2E3F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49651" y="1208391"/>
            <a:ext cx="7171200" cy="3149477"/>
          </a:xfrm>
        </p:spPr>
        <p:txBody>
          <a:bodyPr>
            <a:normAutofit fontScale="85000" lnSpcReduction="10000"/>
          </a:bodyPr>
          <a:lstStyle/>
          <a:p>
            <a:r>
              <a:rPr lang="fi-FI" sz="1900" dirty="0"/>
              <a:t>Arkipyhäkorvauksen maksamisen edellytyksiä muutetaan </a:t>
            </a:r>
          </a:p>
          <a:p>
            <a:pPr lvl="1"/>
            <a:r>
              <a:rPr lang="fi-FI" sz="1600" dirty="0"/>
              <a:t>Arkipyhäkorvausta ei makseta, jos </a:t>
            </a:r>
          </a:p>
          <a:p>
            <a:pPr lvl="2"/>
            <a:r>
              <a:rPr lang="fi-FI" sz="1200" dirty="0"/>
              <a:t>työntekijä on ollut luvattomasti poissa työtuntijärjestelmän mukaiseksi työpäiväksi sattuvana arkipyhänä tai </a:t>
            </a:r>
          </a:p>
          <a:p>
            <a:pPr lvl="2"/>
            <a:r>
              <a:rPr lang="fi-FI" sz="1200" dirty="0"/>
              <a:t>työntekijä on ollut poissa työstä viimeisenä arkipyhää edeltäneenä </a:t>
            </a:r>
            <a:r>
              <a:rPr lang="fi-FI" sz="1200" b="1" dirty="0"/>
              <a:t>tai </a:t>
            </a:r>
            <a:r>
              <a:rPr lang="fi-FI" sz="1200" dirty="0"/>
              <a:t>sen jälkeen seuraavana työpäivänä </a:t>
            </a:r>
            <a:r>
              <a:rPr lang="fi-FI" sz="1200" b="1" dirty="0"/>
              <a:t>ilman hyväksyttävää syytä </a:t>
            </a:r>
            <a:r>
              <a:rPr lang="fi-FI" sz="1200" dirty="0"/>
              <a:t>taikka</a:t>
            </a:r>
            <a:endParaRPr lang="fi-FI" sz="1200" b="1" dirty="0"/>
          </a:p>
          <a:p>
            <a:pPr lvl="2"/>
            <a:r>
              <a:rPr lang="fi-FI" sz="1200" b="1" dirty="0"/>
              <a:t>arkipyhä on palkattoman jakson sisällä </a:t>
            </a:r>
          </a:p>
          <a:p>
            <a:pPr lvl="3"/>
            <a:r>
              <a:rPr lang="fi-FI" sz="1200" dirty="0"/>
              <a:t>Poikkeuksena arkipyhä, joka sattuu taloudellisista tai tuotannollisista syistä johtuvan lomautuksen ensimmäisten 15 kalenteripäivän ajaksi</a:t>
            </a:r>
          </a:p>
          <a:p>
            <a:pPr lvl="3"/>
            <a:r>
              <a:rPr lang="fi-FI" sz="1200" dirty="0"/>
              <a:t>Palkattomalla jaksolla ei tarkoiteta esimerkiksi tilannetta, jossa arkipyhän ympärille on sijoitettu vapaita työajan tasaamiseksi tai jossa arkipyhä jää vuorovapaiden ”sisälle” </a:t>
            </a:r>
          </a:p>
          <a:p>
            <a:pPr lvl="2"/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14556D6-12AF-8876-A679-2C16BB7EE2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86400" y="744135"/>
            <a:ext cx="7171200" cy="36718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3970"/>
            <a:r>
              <a:rPr lang="fi-FI" sz="1800" dirty="0">
                <a:latin typeface="Verdana"/>
                <a:ea typeface="Verdana"/>
              </a:rPr>
              <a:t>23.2 Arkipyhäkorvauksen maksamisen edellytykset 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255661033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FD91B9FD-1011-ABE2-A64A-103073C71D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D350CD-31E3-19D0-11E9-B8FAA2AE9B71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>
            <a:noAutofit/>
          </a:bodyPr>
          <a:lstStyle/>
          <a:p>
            <a:r>
              <a:rPr lang="fi-FI" sz="1400" dirty="0"/>
              <a:t>Synnyttävälle vanhemmalle yhdenjaksoisen raskaus- ja vanhempainvapaan ajalta keskituntiansion mukaista palkkaa enintään 56 päivän pituisen kalenteriajanjakson työtuntijärjestelmän mukaisilta työpäiviltä raskausvapaan alkamispäivästä lukien</a:t>
            </a:r>
          </a:p>
          <a:p>
            <a:pPr lvl="1"/>
            <a:r>
              <a:rPr lang="fi-FI" sz="1200" dirty="0"/>
              <a:t>Edellytys, että työsuhde on jatkunut vähintään kuusi kuukautta ennen laskettua aikaa</a:t>
            </a:r>
          </a:p>
          <a:p>
            <a:r>
              <a:rPr lang="fi-FI" sz="1400" dirty="0"/>
              <a:t>Ei-synnyttävälle vanhemmalle vanhempainvapaan ajalta keskituntiansion mukaista palkkaa enintään 6 arkipäivän pituisen kalenteriajanjakson työtuntijärjestelmän mukaisilta työpäiviltä</a:t>
            </a:r>
          </a:p>
          <a:p>
            <a:pPr lvl="1"/>
            <a:r>
              <a:rPr lang="fi-FI" sz="1200" dirty="0"/>
              <a:t>Edellytys, että työsuhde on jatkunut vähintään 9 kuukautta ennen vanhempainvapaan alkamista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D7EBCD-061F-6140-2119-09BE7E64F8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878285"/>
            <a:ext cx="7171200" cy="36718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3970"/>
            <a:r>
              <a:rPr lang="fi-FI" dirty="0">
                <a:latin typeface="Verdana"/>
                <a:ea typeface="Verdana"/>
              </a:rPr>
              <a:t>31.2 Raskaus- ja vanhempainvapaa 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3501140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D9647A0D-798C-41A8-844E-DD7502BCFBE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089958-34EA-45CD-9937-8E9C31AA8955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r>
              <a:rPr lang="fi-FI"/>
              <a:t>Ei-synnyttävällä vanhemmalla tarkoitetaan</a:t>
            </a:r>
          </a:p>
          <a:p>
            <a:pPr lvl="1"/>
            <a:r>
              <a:rPr lang="fi-FI"/>
              <a:t>sairausvakuutuslain 9 luvun 5 §:n 1 momentissa tarkoitettua lapsen ei synnyttävää vanhempaa, joka on lapsen huoltaja; </a:t>
            </a:r>
          </a:p>
          <a:p>
            <a:pPr lvl="1"/>
            <a:r>
              <a:rPr lang="fi-FI"/>
              <a:t>sairausvakuutuslain 9 luvun 5 §:n 2 momentissa tarkoitettua lapsen vanhemmuuden tunnustanutta henkilöä; sekä </a:t>
            </a:r>
          </a:p>
          <a:p>
            <a:pPr lvl="1"/>
            <a:r>
              <a:rPr lang="fi-FI"/>
              <a:t>sairausvakuutuslain 9 luvun 5 §:n 3 momentissa tarkoitettua lapsen adoptoinutta henkilöä. </a:t>
            </a:r>
          </a:p>
          <a:p>
            <a:pPr lvl="2"/>
            <a:r>
              <a:rPr lang="fi-FI" b="1"/>
              <a:t>Huom.</a:t>
            </a:r>
            <a:r>
              <a:rPr lang="fi-FI"/>
              <a:t> Adoptiovanhemman oikeus palkkaukseen koskee alle seitsemänvuotiasta lasta. </a:t>
            </a:r>
          </a:p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05AFAB4-AB00-47D3-80B4-94BD7463CB2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819370"/>
            <a:ext cx="7171200" cy="367183"/>
          </a:xfrm>
        </p:spPr>
        <p:txBody>
          <a:bodyPr>
            <a:normAutofit fontScale="25000" lnSpcReduction="20000"/>
          </a:bodyPr>
          <a:lstStyle/>
          <a:p>
            <a:r>
              <a:rPr lang="fi-FI" sz="7200" dirty="0">
                <a:latin typeface="Verdana"/>
                <a:ea typeface="Verdana"/>
              </a:rPr>
              <a:t>31.2 Raskaus- ja vanhempainvapaa </a:t>
            </a:r>
            <a:endParaRPr lang="fi-FI" sz="72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1615484"/>
      </p:ext>
    </p:extLst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4B87C3BB-7CDE-809C-5720-8F5388DBBDC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F9EB96-C9E1-0C70-AE4D-3A01FEBA9873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24764" y="1544445"/>
            <a:ext cx="7171200" cy="2127088"/>
          </a:xfrm>
        </p:spPr>
        <p:txBody>
          <a:bodyPr/>
          <a:lstStyle/>
          <a:p>
            <a:endParaRPr lang="fi-FI" dirty="0"/>
          </a:p>
          <a:p>
            <a:r>
              <a:rPr lang="fi-FI" dirty="0"/>
              <a:t>U</a:t>
            </a:r>
            <a:r>
              <a:rPr lang="fi-FI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rakkahinnoittelun ulkopuolella olevan urakkatyön hinnoittelua koskevan määräyksen tekstiä on selkiytetty.</a:t>
            </a:r>
            <a:endParaRPr lang="fi-FI" dirty="0"/>
          </a:p>
          <a:p>
            <a:pPr lvl="1"/>
            <a:r>
              <a:rPr lang="fi-FI" i="1" dirty="0"/>
              <a:t>Urakkahinnoittelun ulkopuolella oleva urakkatyö on hinnoiteltava niin, että palkka normaalilla urakkatyövauhdilla työskenneltäessä on 25 % työn työkohtaista palkkaa korkeampi.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C726993-D84D-8C5B-0810-7D1DA476029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8587" y="1184706"/>
            <a:ext cx="7171200" cy="71947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3970"/>
            <a:r>
              <a:rPr lang="fi-FI" sz="1800" dirty="0">
                <a:latin typeface="Verdana"/>
                <a:ea typeface="Verdana"/>
              </a:rPr>
              <a:t>5 § Momentti 5. Palkkaustavat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93517048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2FE3836D-613A-4C54-BBE9-9A394593C75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27584" y="1102950"/>
            <a:ext cx="7603656" cy="367183"/>
          </a:xfrm>
        </p:spPr>
        <p:txBody>
          <a:bodyPr>
            <a:noAutofit/>
          </a:bodyPr>
          <a:lstStyle/>
          <a:p>
            <a:r>
              <a:rPr lang="fi-FI" sz="1800" dirty="0"/>
              <a:t>Palkkaratkaisusta neuvotellaan paikallisesti</a:t>
            </a:r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1BB7DDB1-A671-4A41-830C-0367A0D1B395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27584" y="1582404"/>
            <a:ext cx="7171200" cy="2894345"/>
          </a:xfrm>
        </p:spPr>
        <p:txBody>
          <a:bodyPr/>
          <a:lstStyle/>
          <a:p>
            <a:r>
              <a:rPr lang="fi-FI" sz="1800" dirty="0"/>
              <a:t>Neuvottelut aidosti yritys- tai työpaikkatasolla</a:t>
            </a:r>
          </a:p>
          <a:p>
            <a:pPr lvl="1"/>
            <a:r>
              <a:rPr lang="fi-FI" dirty="0"/>
              <a:t>tiedetään menestystekijät, vaatimukset, muutospaineet</a:t>
            </a:r>
          </a:p>
          <a:p>
            <a:pPr lvl="1"/>
            <a:r>
              <a:rPr lang="fi-FI" dirty="0"/>
              <a:t>palkkaratkaisu mitoitetaan yrityksen tilanteen mukaan</a:t>
            </a:r>
          </a:p>
          <a:p>
            <a:pPr lvl="3"/>
            <a:r>
              <a:rPr lang="fi-FI" sz="1100" dirty="0"/>
              <a:t>talous-, tilauskanta-, työllisyystilanne</a:t>
            </a:r>
          </a:p>
          <a:p>
            <a:pPr lvl="3"/>
            <a:r>
              <a:rPr lang="fi-FI" sz="1100" dirty="0"/>
              <a:t>kustannuskilpailukyky markkinoilla</a:t>
            </a:r>
          </a:p>
          <a:p>
            <a:pPr lvl="3"/>
            <a:r>
              <a:rPr lang="fi-FI" sz="1100" dirty="0"/>
              <a:t>tuottavuuden kehittäminen</a:t>
            </a:r>
          </a:p>
          <a:p>
            <a:pPr lvl="1"/>
            <a:r>
              <a:rPr lang="fi-FI" dirty="0"/>
              <a:t>keskustellaan avoimesti ja perustellen yrityksen tai työpaikan tilanteesta </a:t>
            </a:r>
          </a:p>
          <a:p>
            <a:pPr lvl="1"/>
            <a:r>
              <a:rPr lang="fi-FI" dirty="0"/>
              <a:t>palkanmuodostuksen kannustavuus, palkkaporrastuksen oikeudenmukaisuus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23510729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4DDDEE2C-C21D-F4F0-F265-93D1E8EFED4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8707931-B767-699F-9534-F51C65CE4AED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986400" y="1790748"/>
            <a:ext cx="7171200" cy="2894345"/>
          </a:xfrm>
        </p:spPr>
        <p:txBody>
          <a:bodyPr/>
          <a:lstStyle/>
          <a:p>
            <a:r>
              <a:rPr lang="fi-FI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korvaavaa työtä koskevaa määräystä on täsmennetty siten, että korvaavaa työtä koskevia ko. kohdan määräyksiä ja ohjeistusta on noudatettava silloinkin, kun korvaavaa työtä kutsutaan toisella nimellä. </a:t>
            </a:r>
          </a:p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95DC039-C90C-6739-51C9-EE255D65EAD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13970"/>
            <a:r>
              <a:rPr lang="fi-FI" sz="1800" dirty="0">
                <a:latin typeface="Verdana"/>
                <a:ea typeface="Verdana"/>
              </a:rPr>
              <a:t>15 § 7. Momentti Korvaava työ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268431051"/>
      </p:ext>
    </p:extLst>
  </p:cSld>
  <p:clrMapOvr>
    <a:masterClrMapping/>
  </p:clrMapOvr>
  <p:transition spd="med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2E01FBE3-A6ED-B8E8-6B6C-495690DE4B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3970"/>
            <a:r>
              <a:rPr lang="fi-FI">
                <a:latin typeface="Verdana"/>
                <a:ea typeface="Verdana"/>
              </a:rPr>
              <a:t>Muuta sovittua</a:t>
            </a:r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C4655233-7359-B4BE-5E78-AE174D0BE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0C76ADE-8D6B-40B7-AA7D-7503DB2F97EA}" type="slidenum">
              <a:rPr lang="fi-FI" smtClean="0"/>
              <a:pPr/>
              <a:t>41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9883124"/>
      </p:ext>
    </p:extLst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Tekstin paikkamerkki 5">
            <a:extLst>
              <a:ext uri="{FF2B5EF4-FFF2-40B4-BE49-F238E27FC236}">
                <a16:creationId xmlns:a16="http://schemas.microsoft.com/office/drawing/2014/main" id="{D31DB60B-7FBE-4F82-841E-4BAEDDA6B07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97699" y="741831"/>
            <a:ext cx="7171200" cy="479454"/>
          </a:xfrm>
        </p:spPr>
        <p:txBody>
          <a:bodyPr>
            <a:normAutofit/>
          </a:bodyPr>
          <a:lstStyle/>
          <a:p>
            <a:r>
              <a:rPr lang="fi-FI" sz="2000" dirty="0"/>
              <a:t>Palkkauskokeilu</a:t>
            </a:r>
          </a:p>
        </p:txBody>
      </p:sp>
      <p:sp>
        <p:nvSpPr>
          <p:cNvPr id="11" name="Sisällön paikkamerkki 5">
            <a:extLst>
              <a:ext uri="{FF2B5EF4-FFF2-40B4-BE49-F238E27FC236}">
                <a16:creationId xmlns:a16="http://schemas.microsoft.com/office/drawing/2014/main" id="{C2B5E578-0539-44E5-9036-3D3530E9227A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3150" y="1221285"/>
            <a:ext cx="7740972" cy="3255465"/>
          </a:xfrm>
        </p:spPr>
        <p:txBody>
          <a:bodyPr>
            <a:normAutofit fontScale="55000" lnSpcReduction="20000"/>
          </a:bodyPr>
          <a:lstStyle/>
          <a:p>
            <a:r>
              <a:rPr lang="fi-FI" sz="2600" dirty="0"/>
              <a:t>Palkkauskokeilua jatketaan</a:t>
            </a:r>
          </a:p>
          <a:p>
            <a:r>
              <a:rPr lang="fi-FI" sz="2600" dirty="0"/>
              <a:t>Paikallisesti voidaan sopia muustakin palkkausjärjestelmästä kuin mitä työehtosopimuksen 4 ja 5 pykälissä säädetään</a:t>
            </a:r>
          </a:p>
          <a:p>
            <a:pPr lvl="1"/>
            <a:r>
              <a:rPr lang="fi-FI" sz="2200" dirty="0"/>
              <a:t>palkan tulee olla vähintään TVR1 + 3%.</a:t>
            </a:r>
          </a:p>
          <a:p>
            <a:pPr lvl="1"/>
            <a:r>
              <a:rPr lang="fi-FI" sz="2200" dirty="0"/>
              <a:t>poikkeuksena erityisryhmien palkat.</a:t>
            </a:r>
          </a:p>
          <a:p>
            <a:r>
              <a:rPr lang="fi-FI" sz="2600" dirty="0"/>
              <a:t>Paikallinen sopimus tehdään työnantajan ja pääluottamusmiehen kanssa kirjallisesti</a:t>
            </a:r>
          </a:p>
          <a:p>
            <a:pPr lvl="1"/>
            <a:r>
              <a:rPr lang="fi-FI" sz="2200" dirty="0"/>
              <a:t>irtisanomisaika on kuusi kuutautta ellei ole muuta sovittu.</a:t>
            </a:r>
          </a:p>
          <a:p>
            <a:r>
              <a:rPr lang="fi-FI" sz="2600" dirty="0"/>
              <a:t>Mikäli paikallinen palkkausjärjestelmä irtisanotaan, irtisanomisajan jälkeen siirrytään työehtosopimuksen mukaiseen palkkausjärjestelmään ja aiemmin käytössä olleisiin henkilökohtaisiin aikapalkkoihin.</a:t>
            </a:r>
          </a:p>
        </p:txBody>
      </p:sp>
    </p:spTree>
    <p:extLst>
      <p:ext uri="{BB962C8B-B14F-4D97-AF65-F5344CB8AC3E}">
        <p14:creationId xmlns:p14="http://schemas.microsoft.com/office/powerpoint/2010/main" val="733641028"/>
      </p:ext>
    </p:extLst>
  </p:cSld>
  <p:clrMapOvr>
    <a:masterClrMapping/>
  </p:clrMapOvr>
  <p:transition spd="med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Tekstin paikkamerkki 5">
            <a:extLst>
              <a:ext uri="{FF2B5EF4-FFF2-40B4-BE49-F238E27FC236}">
                <a16:creationId xmlns:a16="http://schemas.microsoft.com/office/drawing/2014/main" id="{D31DB60B-7FBE-4F82-841E-4BAEDDA6B07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97699" y="741831"/>
            <a:ext cx="7171200" cy="479454"/>
          </a:xfrm>
        </p:spPr>
        <p:txBody>
          <a:bodyPr>
            <a:normAutofit/>
          </a:bodyPr>
          <a:lstStyle/>
          <a:p>
            <a:r>
              <a:rPr lang="fi-FI" sz="2000"/>
              <a:t>Työaikakokeilu</a:t>
            </a:r>
          </a:p>
        </p:txBody>
      </p:sp>
      <p:sp>
        <p:nvSpPr>
          <p:cNvPr id="11" name="Sisällön paikkamerkki 5">
            <a:extLst>
              <a:ext uri="{FF2B5EF4-FFF2-40B4-BE49-F238E27FC236}">
                <a16:creationId xmlns:a16="http://schemas.microsoft.com/office/drawing/2014/main" id="{C2B5E578-0539-44E5-9036-3D3530E9227A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3150" y="1221285"/>
            <a:ext cx="7170738" cy="3255465"/>
          </a:xfrm>
        </p:spPr>
        <p:txBody>
          <a:bodyPr>
            <a:normAutofit fontScale="55000" lnSpcReduction="20000"/>
          </a:bodyPr>
          <a:lstStyle/>
          <a:p>
            <a:r>
              <a:rPr lang="fi-FI" sz="2600" dirty="0"/>
              <a:t>Työaikakokeilua jatketaan</a:t>
            </a:r>
          </a:p>
          <a:p>
            <a:r>
              <a:rPr lang="fi-FI" sz="2600" dirty="0"/>
              <a:t>TES 8§ (säännöllinen työaika) mukaisista määräyksistä voidaan poiketa paikallisesti sopien.</a:t>
            </a:r>
          </a:p>
          <a:p>
            <a:pPr lvl="1"/>
            <a:r>
              <a:rPr lang="fi-FI" sz="2200" dirty="0"/>
              <a:t>koskee vain päivä- ja kaksivuorotyötä.</a:t>
            </a:r>
          </a:p>
          <a:p>
            <a:pPr lvl="1"/>
            <a:r>
              <a:rPr lang="fi-FI" sz="2200" dirty="0"/>
              <a:t>sopimuksella ei voida poiketa työaikalain pakottavista määräyksistä.</a:t>
            </a:r>
          </a:p>
          <a:p>
            <a:r>
              <a:rPr lang="fi-FI" sz="2600" dirty="0"/>
              <a:t>Sopiminen kaksivaiheista</a:t>
            </a:r>
          </a:p>
          <a:p>
            <a:pPr lvl="1"/>
            <a:r>
              <a:rPr lang="fi-FI" sz="2200" dirty="0"/>
              <a:t>työnantajan ja pääluottamusmiehen välillä voidaan sopia ensin kehyssopimus.</a:t>
            </a:r>
          </a:p>
          <a:p>
            <a:pPr lvl="1"/>
            <a:r>
              <a:rPr lang="fi-FI" sz="2200" dirty="0"/>
              <a:t>työntekijä voi tämän jälkeen halutessaan sopia esimiehensä kanssa kehyssopimuksen toteuttamisesta. </a:t>
            </a:r>
          </a:p>
          <a:p>
            <a:r>
              <a:rPr lang="fi-FI" sz="2600" dirty="0"/>
              <a:t>Kokeiluun perustuvien sopimusten keskeisestä sisällöstä on annettava tieto liitoille ennen sopimuksen käyttöönottoa.</a:t>
            </a:r>
          </a:p>
        </p:txBody>
      </p:sp>
    </p:spTree>
    <p:extLst>
      <p:ext uri="{BB962C8B-B14F-4D97-AF65-F5344CB8AC3E}">
        <p14:creationId xmlns:p14="http://schemas.microsoft.com/office/powerpoint/2010/main" val="386934757"/>
      </p:ext>
    </p:extLst>
  </p:cSld>
  <p:clrMapOvr>
    <a:masterClrMapping/>
  </p:clrMapOvr>
  <p:transition spd="med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Tekstin paikkamerkki 5">
            <a:extLst>
              <a:ext uri="{FF2B5EF4-FFF2-40B4-BE49-F238E27FC236}">
                <a16:creationId xmlns:a16="http://schemas.microsoft.com/office/drawing/2014/main" id="{D31DB60B-7FBE-4F82-841E-4BAEDDA6B07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97699" y="741831"/>
            <a:ext cx="7171200" cy="479454"/>
          </a:xfrm>
        </p:spPr>
        <p:txBody>
          <a:bodyPr>
            <a:normAutofit/>
          </a:bodyPr>
          <a:lstStyle/>
          <a:p>
            <a:r>
              <a:rPr lang="fi-FI" sz="2000"/>
              <a:t>Työaikakokeilu</a:t>
            </a:r>
          </a:p>
        </p:txBody>
      </p:sp>
      <p:sp>
        <p:nvSpPr>
          <p:cNvPr id="8" name="Sisällön paikkamerkki 5">
            <a:extLst>
              <a:ext uri="{FF2B5EF4-FFF2-40B4-BE49-F238E27FC236}">
                <a16:creationId xmlns:a16="http://schemas.microsoft.com/office/drawing/2014/main" id="{2F4B555D-7DCA-44B9-896D-F6E26669E61A}"/>
              </a:ext>
            </a:extLst>
          </p:cNvPr>
          <p:cNvSpPr txBox="1">
            <a:spLocks/>
          </p:cNvSpPr>
          <p:nvPr/>
        </p:nvSpPr>
        <p:spPr>
          <a:xfrm>
            <a:off x="1097699" y="1197411"/>
            <a:ext cx="7171200" cy="320425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 kern="1200" spc="-35" baseline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29732" indent="-158400" algn="l" defTabSz="806052" rtl="0" eaLnBrk="1" latinLnBrk="0" hangingPunct="1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ClrTx/>
              <a:buSzPct val="125000"/>
              <a:buFont typeface="Arial" pitchFamily="34" charset="0"/>
              <a:buChar char="–"/>
              <a:defRPr sz="1300" kern="1200" spc="-35" baseline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44591" indent="-158400" algn="l" defTabSz="806052" rtl="0" eaLnBrk="1" latinLnBrk="0" hangingPunct="1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ClrTx/>
              <a:buSzPct val="125000"/>
              <a:buFont typeface="Arial" panose="020B0604020202020204" pitchFamily="34" charset="0"/>
              <a:buChar char="•"/>
              <a:defRPr sz="1050" kern="1200" spc="-35" baseline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67851" indent="-158400" algn="l" defTabSz="806052" rtl="0" eaLnBrk="1" latinLnBrk="0" hangingPunct="1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ClrTx/>
              <a:buSzPct val="125000"/>
              <a:buFont typeface="Arial" pitchFamily="34" charset="0"/>
              <a:buChar char="–"/>
              <a:defRPr sz="1050" kern="1200" spc="-35" baseline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82718" indent="-158400" algn="l" defTabSz="806052" rtl="0" eaLnBrk="1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defRPr sz="1000" kern="1200" spc="-35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16640" indent="-201515" algn="l" defTabSz="80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19666" indent="-201515" algn="l" defTabSz="80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22694" indent="-201515" algn="l" defTabSz="80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5719" indent="-201515" algn="l" defTabSz="80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680" indent="-212090"/>
            <a:r>
              <a:rPr lang="fi-FI" sz="2200"/>
              <a:t>Kokeiluun perustuvat sopimukset on tehtävä </a:t>
            </a:r>
            <a:r>
              <a:rPr lang="fi-FI" sz="2200">
                <a:solidFill>
                  <a:schemeClr val="tx1"/>
                </a:solidFill>
              </a:rPr>
              <a:t>30.11.2024 </a:t>
            </a:r>
            <a:r>
              <a:rPr lang="fi-FI" sz="2200"/>
              <a:t>mennessä, ja niiden toteuttaminen voi jatkua vuoden </a:t>
            </a:r>
            <a:r>
              <a:rPr lang="fi-FI" sz="2200">
                <a:solidFill>
                  <a:schemeClr val="tx1"/>
                </a:solidFill>
              </a:rPr>
              <a:t>2025</a:t>
            </a:r>
            <a:r>
              <a:rPr lang="fi-FI" sz="2200">
                <a:solidFill>
                  <a:srgbClr val="FF0000"/>
                </a:solidFill>
              </a:rPr>
              <a:t> </a:t>
            </a:r>
            <a:r>
              <a:rPr lang="fi-FI" sz="2200"/>
              <a:t>loppuun saakka.</a:t>
            </a:r>
            <a:endParaRPr lang="fi-FI"/>
          </a:p>
          <a:p>
            <a:pPr marL="233680" indent="-212090"/>
            <a:r>
              <a:rPr lang="fi-FI" sz="2200">
                <a:latin typeface="Verdana"/>
                <a:ea typeface="Verdana"/>
              </a:rPr>
              <a:t>Sopimalla on mm. mahdollista lisätä (tai vähentää) säännöllistä työaikaa vuositasolla työaikalain sallimaan keskimääräiseen enimmäismäärään eli 40 viikkotuntiin saakka.</a:t>
            </a:r>
          </a:p>
          <a:p>
            <a:pPr marL="629285" lvl="1" indent="-158115"/>
            <a:r>
              <a:rPr lang="fi-FI" sz="2200"/>
              <a:t>Sopia voidaan esimerkiksi: </a:t>
            </a:r>
          </a:p>
          <a:p>
            <a:pPr marL="944245" lvl="2" indent="-158115"/>
            <a:r>
              <a:rPr lang="fi-FI" sz="1900"/>
              <a:t>työtuntijärjestelmän mukaisten vapaapäivien muuttamisesta säännölliseksi työajaksi</a:t>
            </a:r>
          </a:p>
          <a:p>
            <a:pPr marL="944245" lvl="2" indent="-158115"/>
            <a:r>
              <a:rPr lang="fi-FI" sz="1900"/>
              <a:t>säännöllisen vuorokautisen tai viikoittaisen työajan enimmäismäärästä ilman velvoitetta tasoittaa työaikaa alle työaikalain säännöllisen työajan</a:t>
            </a:r>
          </a:p>
          <a:p>
            <a:pPr marL="944245" lvl="2" indent="-158115"/>
            <a:r>
              <a:rPr lang="fi-FI" sz="1900"/>
              <a:t>tasaamisvapaan (</a:t>
            </a:r>
            <a:r>
              <a:rPr lang="fi-FI" sz="1900" err="1"/>
              <a:t>pekkasten</a:t>
            </a:r>
            <a:r>
              <a:rPr lang="fi-FI" sz="1900"/>
              <a:t>) määrästä tai niiden siirtämiskäytännöistä.</a:t>
            </a:r>
          </a:p>
        </p:txBody>
      </p:sp>
    </p:spTree>
    <p:extLst>
      <p:ext uri="{BB962C8B-B14F-4D97-AF65-F5344CB8AC3E}">
        <p14:creationId xmlns:p14="http://schemas.microsoft.com/office/powerpoint/2010/main" val="1542682535"/>
      </p:ext>
    </p:extLst>
  </p:cSld>
  <p:clrMapOvr>
    <a:masterClrMapping/>
  </p:clrMapOvr>
  <p:transition spd="med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2E01FBE3-A6ED-B8E8-6B6C-495690DE4B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3970"/>
            <a:r>
              <a:rPr lang="fi-FI">
                <a:latin typeface="Verdana"/>
                <a:ea typeface="Verdana"/>
              </a:rPr>
              <a:t>Työryhmät</a:t>
            </a:r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C4655233-7359-B4BE-5E78-AE174D0BE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0C76ADE-8D6B-40B7-AA7D-7503DB2F97EA}" type="slidenum">
              <a:rPr lang="fi-FI" smtClean="0"/>
              <a:pPr/>
              <a:t>45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8243579"/>
      </p:ext>
    </p:extLst>
  </p:cSld>
  <p:clrMapOvr>
    <a:masterClrMapping/>
  </p:clrMapOvr>
  <p:transition spd="med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5">
            <a:extLst>
              <a:ext uri="{FF2B5EF4-FFF2-40B4-BE49-F238E27FC236}">
                <a16:creationId xmlns:a16="http://schemas.microsoft.com/office/drawing/2014/main" id="{971AFAC0-A4F9-4E16-AB2B-E8BDA911397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018009"/>
            <a:ext cx="7171200" cy="479454"/>
          </a:xfrm>
        </p:spPr>
        <p:txBody>
          <a:bodyPr>
            <a:normAutofit/>
          </a:bodyPr>
          <a:lstStyle/>
          <a:p>
            <a:r>
              <a:rPr lang="fi-FI" sz="2000" dirty="0"/>
              <a:t>Työryhmät </a:t>
            </a:r>
          </a:p>
        </p:txBody>
      </p:sp>
      <p:sp>
        <p:nvSpPr>
          <p:cNvPr id="13" name="Sisällön paikkamerkki 4">
            <a:extLst>
              <a:ext uri="{FF2B5EF4-FFF2-40B4-BE49-F238E27FC236}">
                <a16:creationId xmlns:a16="http://schemas.microsoft.com/office/drawing/2014/main" id="{A8643AC8-2E11-46BB-B32E-70DC1735C6C8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696534"/>
            <a:ext cx="7171200" cy="3129135"/>
          </a:xfrm>
        </p:spPr>
        <p:txBody>
          <a:bodyPr/>
          <a:lstStyle/>
          <a:p>
            <a:pPr marL="21600" indent="0">
              <a:buNone/>
            </a:pPr>
            <a:r>
              <a:rPr lang="fi-FI" b="1" dirty="0"/>
              <a:t>Pelti- ja teollisuuseristysalan työehtosopimus</a:t>
            </a:r>
          </a:p>
          <a:p>
            <a:r>
              <a:rPr lang="fi-FI" dirty="0"/>
              <a:t>Palkkaus- ja työaikakysymykset -työryhmä</a:t>
            </a:r>
          </a:p>
          <a:p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2772820968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7D686A8F-F018-4E3E-8DF3-C6CDB250657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102950"/>
            <a:ext cx="7747672" cy="367183"/>
          </a:xfrm>
        </p:spPr>
        <p:txBody>
          <a:bodyPr>
            <a:noAutofit/>
          </a:bodyPr>
          <a:lstStyle/>
          <a:p>
            <a:r>
              <a:rPr lang="fi-FI" sz="1800" dirty="0"/>
              <a:t>Palkkaratkaisusta neuvotellaan paikallisesti</a:t>
            </a:r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E6769D38-EAE2-43EC-995A-30C8E8F9A6D5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</p:spPr>
        <p:txBody>
          <a:bodyPr/>
          <a:lstStyle/>
          <a:p>
            <a:r>
              <a:rPr lang="fi-FI" sz="1800" dirty="0"/>
              <a:t>Paikallista ratkaisua edesauttaa </a:t>
            </a:r>
          </a:p>
          <a:p>
            <a:pPr lvl="1"/>
            <a:r>
              <a:rPr lang="fi-FI" dirty="0"/>
              <a:t>yhteinen näkemys tilanteesta</a:t>
            </a:r>
          </a:p>
          <a:p>
            <a:pPr lvl="1"/>
            <a:r>
              <a:rPr lang="fi-FI" dirty="0"/>
              <a:t>tieto ja näkemys siitä, mihin palkankorotus perustuu</a:t>
            </a:r>
          </a:p>
          <a:p>
            <a:pPr lvl="3"/>
            <a:r>
              <a:rPr lang="fi-FI" sz="1100" dirty="0"/>
              <a:t>koskee yrityksen johtoa, esimiehiä, luottamusmiehiä ja työntekijöitä</a:t>
            </a:r>
          </a:p>
          <a:p>
            <a:pPr lvl="1"/>
            <a:r>
              <a:rPr lang="fi-FI" dirty="0"/>
              <a:t>yhteinen näkemys palkitsemisen kannustavuudesta ja oikeudenmukaisuudesta</a:t>
            </a:r>
          </a:p>
          <a:p>
            <a:pPr lvl="1"/>
            <a:r>
              <a:rPr lang="fi-FI" dirty="0"/>
              <a:t>johdon, esimiesten ja luottamusmiesten johdonmukainen toiminta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6015599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3">
            <a:extLst>
              <a:ext uri="{FF2B5EF4-FFF2-40B4-BE49-F238E27FC236}">
                <a16:creationId xmlns:a16="http://schemas.microsoft.com/office/drawing/2014/main" id="{84C3E18C-C5A5-4B87-A33F-E9398DF40CA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53228" y="561277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Talous-, tilauskanta- ja työllisyystilanne</a:t>
            </a:r>
          </a:p>
        </p:txBody>
      </p:sp>
      <p:sp>
        <p:nvSpPr>
          <p:cNvPr id="13" name="Sisällön paikkamerkki 2">
            <a:extLst>
              <a:ext uri="{FF2B5EF4-FFF2-40B4-BE49-F238E27FC236}">
                <a16:creationId xmlns:a16="http://schemas.microsoft.com/office/drawing/2014/main" id="{02B936D6-2C46-491F-89E1-9A8C4F0042CD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61226" y="1124577"/>
            <a:ext cx="7747672" cy="2894345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fi-FI" sz="2200" dirty="0">
                <a:latin typeface="Arial" pitchFamily="34" charset="0"/>
                <a:cs typeface="Arial" pitchFamily="34" charset="0"/>
              </a:rPr>
              <a:t>Keskustellaan yrityksessä seurattavista tunnusluvuista</a:t>
            </a:r>
          </a:p>
          <a:p>
            <a:pPr marL="271463" lvl="1" indent="-271463">
              <a:buFontTx/>
              <a:buChar char="•"/>
              <a:defRPr/>
            </a:pPr>
            <a:r>
              <a:rPr lang="fi-FI" sz="2200" dirty="0">
                <a:latin typeface="Arial" pitchFamily="34" charset="0"/>
                <a:cs typeface="Arial" pitchFamily="34" charset="0"/>
              </a:rPr>
              <a:t>Talouteen liittyvät, tilinpäätökseen perustuvat tunnusluvut kuvaavat yleensä</a:t>
            </a:r>
          </a:p>
          <a:p>
            <a:pPr marL="632415" lvl="2" indent="-285750">
              <a:buFont typeface="Arial" panose="020B0604020202020204" pitchFamily="34" charset="0"/>
              <a:buChar char="−"/>
              <a:defRPr/>
            </a:pPr>
            <a:r>
              <a:rPr lang="fi-FI" sz="1900" dirty="0">
                <a:latin typeface="Arial" pitchFamily="34" charset="0"/>
                <a:cs typeface="Arial" pitchFamily="34" charset="0"/>
              </a:rPr>
              <a:t>toiminnan laajuutta</a:t>
            </a:r>
          </a:p>
          <a:p>
            <a:pPr marL="632415" lvl="2" indent="-285750">
              <a:buFont typeface="Arial" panose="020B0604020202020204" pitchFamily="34" charset="0"/>
              <a:buChar char="−"/>
              <a:defRPr/>
            </a:pPr>
            <a:r>
              <a:rPr lang="fi-FI" sz="1900" dirty="0">
                <a:latin typeface="Arial" pitchFamily="34" charset="0"/>
                <a:cs typeface="Arial" pitchFamily="34" charset="0"/>
              </a:rPr>
              <a:t>kannattavuutta</a:t>
            </a:r>
          </a:p>
          <a:p>
            <a:pPr marL="632415" lvl="2" indent="-285750">
              <a:buFont typeface="Arial" panose="020B0604020202020204" pitchFamily="34" charset="0"/>
              <a:buChar char="−"/>
              <a:defRPr/>
            </a:pPr>
            <a:r>
              <a:rPr lang="fi-FI" sz="1900" dirty="0">
                <a:latin typeface="Arial" pitchFamily="34" charset="0"/>
                <a:cs typeface="Arial" pitchFamily="34" charset="0"/>
              </a:rPr>
              <a:t>maksuvalmiutta</a:t>
            </a:r>
          </a:p>
          <a:p>
            <a:pPr marL="632415" lvl="2" indent="-285750">
              <a:buFont typeface="Arial" panose="020B0604020202020204" pitchFamily="34" charset="0"/>
              <a:buChar char="−"/>
              <a:defRPr/>
            </a:pPr>
            <a:r>
              <a:rPr lang="fi-FI" sz="1900" dirty="0">
                <a:latin typeface="Arial" pitchFamily="34" charset="0"/>
                <a:cs typeface="Arial" pitchFamily="34" charset="0"/>
              </a:rPr>
              <a:t>vakavaraisuutta.</a:t>
            </a:r>
          </a:p>
          <a:p>
            <a:pPr>
              <a:defRPr/>
            </a:pPr>
            <a:r>
              <a:rPr lang="fi-FI" sz="2200" dirty="0">
                <a:latin typeface="Arial" pitchFamily="34" charset="0"/>
                <a:cs typeface="Arial" pitchFamily="34" charset="0"/>
              </a:rPr>
              <a:t>Tilinpäätösanalyysin tarkoituksena on hahmottaa yrityksen tulevaisuuden taloudelliset lähtökohdat.</a:t>
            </a:r>
          </a:p>
          <a:p>
            <a:pPr>
              <a:defRPr/>
            </a:pPr>
            <a:r>
              <a:rPr lang="fi-FI" sz="2200" dirty="0">
                <a:latin typeface="Arial" pitchFamily="34" charset="0"/>
                <a:cs typeface="Arial" pitchFamily="34" charset="0"/>
              </a:rPr>
              <a:t>Pääluottamusmiehellä tulee olla mahdollisuus tutustua/perehtyä tunnuslukuihin, joilla seurataan em. seikkoja.</a:t>
            </a:r>
          </a:p>
          <a:p>
            <a:pPr>
              <a:defRPr/>
            </a:pPr>
            <a:r>
              <a:rPr lang="fi-FI" sz="2200" dirty="0">
                <a:latin typeface="Arial" pitchFamily="34" charset="0"/>
                <a:cs typeface="Arial" pitchFamily="34" charset="0"/>
              </a:rPr>
              <a:t>Analyysin perusteella tutkitaan muun muassa yrityksen kehitystä suhteessa tavoitteisiin sekä verrattuna toimialan tilanteeseen ja kilpailijoihin.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14197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80433AAA-CA5A-45B4-BBB7-6D3F9DD69B4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102950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Talous-, tilauskanta- ja työllisyystilanne</a:t>
            </a:r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3DF78754-C38D-4557-8E89-440D27CA2B35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</p:spPr>
        <p:txBody>
          <a:bodyPr/>
          <a:lstStyle/>
          <a:p>
            <a:pPr marL="158750" indent="-158750">
              <a:defRPr/>
            </a:pPr>
            <a:r>
              <a:rPr lang="fi-FI">
                <a:latin typeface="Arial" pitchFamily="34" charset="0"/>
                <a:cs typeface="Arial" pitchFamily="34" charset="0"/>
              </a:rPr>
              <a:t>Tilauskannan ja työllisyyden kehitystä kuvaavat luvut ovat tulevaisuuden ennusteita – osaan asioista ei voida yrityksessä vaikuttaa, mutta omalla toiminnalla on keskeinen merkitys menestymiselle.</a:t>
            </a:r>
          </a:p>
          <a:p>
            <a:pPr marL="158750" indent="-158750">
              <a:defRPr/>
            </a:pPr>
            <a:r>
              <a:rPr lang="fi-FI">
                <a:latin typeface="Arial" pitchFamily="34" charset="0"/>
                <a:cs typeface="Arial" pitchFamily="34" charset="0"/>
              </a:rPr>
              <a:t>Yrityksen pärjääminen on riippuvainen uusiutumiskyvystä, työyhteisön ilmapiiristä, yhteistyökyvystä, joustavuus- ja laatutekijöistä.</a:t>
            </a:r>
          </a:p>
          <a:p>
            <a:pPr marL="158750" indent="-158750">
              <a:defRPr/>
            </a:pPr>
            <a:r>
              <a:rPr lang="fi-FI">
                <a:latin typeface="Arial" pitchFamily="34" charset="0"/>
                <a:cs typeface="Arial" pitchFamily="34" charset="0"/>
              </a:rPr>
              <a:t>Jokainen yksilö vaikuttaa yrityksen menestykseen. Johdon, esimiesten ja luottamusmiesten tulee löytää keinoja saada kaikki mukaan toiminnan kehittämiseen.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765589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3">
            <a:extLst>
              <a:ext uri="{FF2B5EF4-FFF2-40B4-BE49-F238E27FC236}">
                <a16:creationId xmlns:a16="http://schemas.microsoft.com/office/drawing/2014/main" id="{BA708C67-6D37-404F-9D73-225EFB53BE0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102950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Palkitsemisen kannustavuus</a:t>
            </a:r>
          </a:p>
        </p:txBody>
      </p:sp>
      <p:sp>
        <p:nvSpPr>
          <p:cNvPr id="13" name="Sisällön paikkamerkki 2">
            <a:extLst>
              <a:ext uri="{FF2B5EF4-FFF2-40B4-BE49-F238E27FC236}">
                <a16:creationId xmlns:a16="http://schemas.microsoft.com/office/drawing/2014/main" id="{A1D355DD-DBED-4D3F-9102-EEE96C215E5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</p:spPr>
        <p:txBody>
          <a:bodyPr/>
          <a:lstStyle/>
          <a:p>
            <a:pPr>
              <a:defRPr/>
            </a:pPr>
            <a:r>
              <a:rPr lang="fi-FI">
                <a:latin typeface="Arial" pitchFamily="34" charset="0"/>
                <a:cs typeface="Arial" pitchFamily="34" charset="0"/>
              </a:rPr>
              <a:t>Kannustaa työntekijää kehittämään omaa osaamistaan ja ammattitaitoaan 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fi-FI" sz="1400">
                <a:latin typeface="Arial" pitchFamily="34" charset="0"/>
                <a:cs typeface="Arial" pitchFamily="34" charset="0"/>
              </a:rPr>
              <a:t>on selvillä siitä, miten hän voi itse (ja ryhmän jäsenenä) vaikuttaa omaan palkkaansa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fi-FI" sz="1400">
                <a:latin typeface="Arial" pitchFamily="34" charset="0"/>
                <a:cs typeface="Arial" pitchFamily="34" charset="0"/>
              </a:rPr>
              <a:t>on saatava palautetta 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fi-FI" sz="1400">
                <a:latin typeface="Arial" pitchFamily="34" charset="0"/>
                <a:cs typeface="Arial" pitchFamily="34" charset="0"/>
              </a:rPr>
              <a:t>avoin vuorovaikutus esimiehen kanssa – miten osaamista kehitetään edelleen</a:t>
            </a:r>
          </a:p>
          <a:p>
            <a:pPr marL="271463" lvl="1" indent="-271463">
              <a:buFontTx/>
              <a:buChar char="•"/>
              <a:defRPr/>
            </a:pPr>
            <a:r>
              <a:rPr lang="fi-FI" sz="1600">
                <a:latin typeface="Arial" pitchFamily="34" charset="0"/>
                <a:cs typeface="Arial" pitchFamily="34" charset="0"/>
              </a:rPr>
              <a:t>Henkilökohtaisilla korotuksilla palkitaan osaamisesta, vastuunottamisesta ja hyvistä työsuorituksista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fi-FI" sz="1400">
                <a:latin typeface="Arial" pitchFamily="34" charset="0"/>
                <a:cs typeface="Arial" pitchFamily="34" charset="0"/>
              </a:rPr>
              <a:t>osaamisesta, vastuun ottamisesta ja hyvistä työsuorituksista voidaan palkita ainoastaan yrityksissä ja työpaikoilla lähellä ihmisiä, jotka työn tekevät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126247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BFE1153-566E-4884-9EF7-69B95E061D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4297CD7-B662-48CE-8A29-CD45CC78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76ADE-8D6B-40B7-AA7D-7503DB2F97EA}" type="slidenum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29282E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29282E">
                  <a:tint val="7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3">
            <a:extLst>
              <a:ext uri="{FF2B5EF4-FFF2-40B4-BE49-F238E27FC236}">
                <a16:creationId xmlns:a16="http://schemas.microsoft.com/office/drawing/2014/main" id="{BA708C67-6D37-404F-9D73-225EFB53BE0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2800" y="1102950"/>
            <a:ext cx="7171200" cy="367183"/>
          </a:xfrm>
        </p:spPr>
        <p:txBody>
          <a:bodyPr>
            <a:noAutofit/>
          </a:bodyPr>
          <a:lstStyle/>
          <a:p>
            <a:r>
              <a:rPr lang="fi-FI" sz="1800" dirty="0"/>
              <a:t>Palkitsemisen kannustavuus</a:t>
            </a: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296AC485-F8F5-4AE8-8A13-5095D073539B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</p:spPr>
        <p:txBody>
          <a:bodyPr/>
          <a:lstStyle/>
          <a:p>
            <a:pPr>
              <a:defRPr/>
            </a:pPr>
            <a:r>
              <a:rPr lang="fi-FI" sz="1800" dirty="0">
                <a:latin typeface="Arial" pitchFamily="34" charset="0"/>
                <a:cs typeface="Arial" pitchFamily="34" charset="0"/>
              </a:rPr>
              <a:t>Tuottavuus paranee, kun palkankorotukset voidaan kohdentaa oikeudenmukaisesti ja kannustavasti.</a:t>
            </a:r>
          </a:p>
          <a:p>
            <a:pPr lvl="1">
              <a:defRPr/>
            </a:pPr>
            <a:endParaRPr lang="fi-FI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fi-FI" sz="1800" dirty="0">
                <a:latin typeface="Arial" pitchFamily="34" charset="0"/>
                <a:cs typeface="Arial" pitchFamily="34" charset="0"/>
              </a:rPr>
              <a:t>Palkitsemisen ylläpito on jatkuvaa toimintaa 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fi-FI" sz="1400" dirty="0">
                <a:latin typeface="Arial" pitchFamily="34" charset="0"/>
                <a:cs typeface="Arial" pitchFamily="34" charset="0"/>
              </a:rPr>
              <a:t>yrityksen palkkapolitiikka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951828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knologiateollisuus_masterdia">
  <a:themeElements>
    <a:clrScheme name="Mukautettu 1">
      <a:dk1>
        <a:srgbClr val="29282E"/>
      </a:dk1>
      <a:lt1>
        <a:srgbClr val="FFFFFF"/>
      </a:lt1>
      <a:dk2>
        <a:srgbClr val="B3B3B3"/>
      </a:dk2>
      <a:lt2>
        <a:srgbClr val="002964"/>
      </a:lt2>
      <a:accent1>
        <a:srgbClr val="FF805C"/>
      </a:accent1>
      <a:accent2>
        <a:srgbClr val="0F78B2"/>
      </a:accent2>
      <a:accent3>
        <a:srgbClr val="0ACFCF"/>
      </a:accent3>
      <a:accent4>
        <a:srgbClr val="FF00B8"/>
      </a:accent4>
      <a:accent5>
        <a:srgbClr val="FFFF00"/>
      </a:accent5>
      <a:accent6>
        <a:srgbClr val="85E869"/>
      </a:accent6>
      <a:hlink>
        <a:srgbClr val="0ACFCF"/>
      </a:hlink>
      <a:folHlink>
        <a:srgbClr val="0ACFCF"/>
      </a:folHlink>
    </a:clrScheme>
    <a:fontScheme name="Mukautettu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spc="-4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_FI_pptpohja" id="{7AFC0E88-07AE-4EE8-8780-7AFD2F04ACE7}" vid="{820B0EB3-C20F-4058-8A1C-10E1425933BB}"/>
    </a:ext>
  </a:extLst>
</a:theme>
</file>

<file path=ppt/theme/theme2.xml><?xml version="1.0" encoding="utf-8"?>
<a:theme xmlns:a="http://schemas.openxmlformats.org/drawingml/2006/main" name="1_Teknologiateollisuus_masterdia">
  <a:themeElements>
    <a:clrScheme name="Teknologiateollisuus">
      <a:dk1>
        <a:srgbClr val="29282E"/>
      </a:dk1>
      <a:lt1>
        <a:srgbClr val="FFFFFF"/>
      </a:lt1>
      <a:dk2>
        <a:srgbClr val="29282E"/>
      </a:dk2>
      <a:lt2>
        <a:srgbClr val="FFFFFF"/>
      </a:lt2>
      <a:accent1>
        <a:srgbClr val="0070C0"/>
      </a:accent1>
      <a:accent2>
        <a:srgbClr val="FF00B8"/>
      </a:accent2>
      <a:accent3>
        <a:srgbClr val="85E869"/>
      </a:accent3>
      <a:accent4>
        <a:srgbClr val="FF805C"/>
      </a:accent4>
      <a:accent5>
        <a:srgbClr val="8A0FA6"/>
      </a:accent5>
      <a:accent6>
        <a:srgbClr val="FFFF00"/>
      </a:accent6>
      <a:hlink>
        <a:srgbClr val="0ACFCF"/>
      </a:hlink>
      <a:folHlink>
        <a:srgbClr val="0ACFCF"/>
      </a:folHlink>
    </a:clrScheme>
    <a:fontScheme name="Teknologiateollisuu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spc="-4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kno_FI_2016" id="{20EA1341-EE32-433B-BC03-FE23A0136C67}" vid="{91854BC2-7349-49C3-92B6-AE41D831ABA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86EB1A7570ED24D80E6FEB8494B63AD" ma:contentTypeVersion="15" ma:contentTypeDescription="Luo uusi asiakirja." ma:contentTypeScope="" ma:versionID="bcf9599ce0d16aca70619dc10f37ed6c">
  <xsd:schema xmlns:xsd="http://www.w3.org/2001/XMLSchema" xmlns:xs="http://www.w3.org/2001/XMLSchema" xmlns:p="http://schemas.microsoft.com/office/2006/metadata/properties" xmlns:ns2="d4d1e6b7-6f32-41db-80e2-2844fc4a300a" xmlns:ns3="6b6fdb44-2466-4fd2-a7ca-3364d963114c" targetNamespace="http://schemas.microsoft.com/office/2006/metadata/properties" ma:root="true" ma:fieldsID="27486bfdf43961d99f5e52ae9d927082" ns2:_="" ns3:_="">
    <xsd:import namespace="d4d1e6b7-6f32-41db-80e2-2844fc4a300a"/>
    <xsd:import namespace="6b6fdb44-2466-4fd2-a7ca-3364d96311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1e6b7-6f32-41db-80e2-2844fc4a30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f83a129e-02f3-4c10-aeed-b048f014ef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fdb44-2466-4fd2-a7ca-3364d96311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87b10b3-4890-4b3c-8684-7aeef3c772ce}" ma:internalName="TaxCatchAll" ma:showField="CatchAllData" ma:web="6b6fdb44-2466-4fd2-a7ca-3364d96311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d1e6b7-6f32-41db-80e2-2844fc4a300a">
      <Terms xmlns="http://schemas.microsoft.com/office/infopath/2007/PartnerControls"/>
    </lcf76f155ced4ddcb4097134ff3c332f>
    <TaxCatchAll xmlns="6b6fdb44-2466-4fd2-a7ca-3364d963114c" xsi:nil="true"/>
    <SharedWithUsers xmlns="6b6fdb44-2466-4fd2-a7ca-3364d963114c">
      <UserInfo>
        <DisplayName>Paarto Noora</DisplayName>
        <AccountId>32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754B089-8428-43ED-AE12-01CFD9D6F80A}">
  <ds:schemaRefs>
    <ds:schemaRef ds:uri="6b6fdb44-2466-4fd2-a7ca-3364d963114c"/>
    <ds:schemaRef ds:uri="d4d1e6b7-6f32-41db-80e2-2844fc4a30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5DD98DC-5FC3-4F9D-AB10-134D65A91A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29C8C1-1893-4BA9-8292-75BC5EFCB7B4}">
  <ds:schemaRefs>
    <ds:schemaRef ds:uri="http://purl.org/dc/dcmitype/"/>
    <ds:schemaRef ds:uri="http://purl.org/dc/elements/1.1/"/>
    <ds:schemaRef ds:uri="http://schemas.microsoft.com/office/2006/documentManagement/types"/>
    <ds:schemaRef ds:uri="6b6fdb44-2466-4fd2-a7ca-3364d963114c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d4d1e6b7-6f32-41db-80e2-2844fc4a300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TA_FI_pptpohja</Template>
  <TotalTime>248</TotalTime>
  <Words>2226</Words>
  <Application>Microsoft Office PowerPoint</Application>
  <PresentationFormat>Näytössä katseltava esitys (16:9)</PresentationFormat>
  <Paragraphs>373</Paragraphs>
  <Slides>46</Slides>
  <Notes>33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46</vt:i4>
      </vt:variant>
    </vt:vector>
  </HeadingPairs>
  <TitlesOfParts>
    <vt:vector size="50" baseType="lpstr">
      <vt:lpstr>Arial</vt:lpstr>
      <vt:lpstr>Verdana</vt:lpstr>
      <vt:lpstr>Teknologiateollisuus_masterdia</vt:lpstr>
      <vt:lpstr>1_Teknologiateollisuus_masterdia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Ruohoniemi Jarkko</dc:creator>
  <cp:keywords>Voit kopioida tämän ja alkaa käyttää!</cp:keywords>
  <cp:lastModifiedBy>Toivonen Tapio</cp:lastModifiedBy>
  <cp:revision>4</cp:revision>
  <cp:lastPrinted>2021-11-04T09:46:45Z</cp:lastPrinted>
  <dcterms:created xsi:type="dcterms:W3CDTF">2021-11-04T09:30:20Z</dcterms:created>
  <dcterms:modified xsi:type="dcterms:W3CDTF">2023-02-21T14:26:26Z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482.21.02.003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Tekno_fi.potx</vt:lpwstr>
  </property>
  <property fmtid="{D5CDD505-2E9C-101B-9397-08002B2CF9AE}" pid="6" name="dvDefinition">
    <vt:lpwstr>23 (dd_default.xml)</vt:lpwstr>
  </property>
  <property fmtid="{D5CDD505-2E9C-101B-9397-08002B2CF9AE}" pid="7" name="dvDefinitionID">
    <vt:lpwstr>23</vt:lpwstr>
  </property>
  <property fmtid="{D5CDD505-2E9C-101B-9397-08002B2CF9AE}" pid="8" name="dvContentFile">
    <vt:lpwstr>dd_default.xml</vt:lpwstr>
  </property>
  <property fmtid="{D5CDD505-2E9C-101B-9397-08002B2CF9AE}" pid="9" name="dvGlobalVerID">
    <vt:lpwstr>482.90.02.003</vt:lpwstr>
  </property>
  <property fmtid="{D5CDD505-2E9C-101B-9397-08002B2CF9AE}" pid="10" name="dvDefinitionVersion">
    <vt:lpwstr>2.1 / 22.1.2015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4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/>
  </property>
  <property fmtid="{D5CDD505-2E9C-101B-9397-08002B2CF9AE}" pid="21" name="dvSite">
    <vt:lpwstr/>
  </property>
  <property fmtid="{D5CDD505-2E9C-101B-9397-08002B2CF9AE}" pid="22" name="dvNumbering">
    <vt:lpwstr>0</vt:lpwstr>
  </property>
  <property fmtid="{D5CDD505-2E9C-101B-9397-08002B2CF9AE}" pid="23" name="dvDUname">
    <vt:lpwstr>Nora Elers</vt:lpwstr>
  </property>
  <property fmtid="{D5CDD505-2E9C-101B-9397-08002B2CF9AE}" pid="24" name="dvDUdepartment">
    <vt:lpwstr/>
  </property>
  <property fmtid="{D5CDD505-2E9C-101B-9397-08002B2CF9AE}" pid="25" name="dvLogoExist">
    <vt:lpwstr>0</vt:lpwstr>
  </property>
  <property fmtid="{D5CDD505-2E9C-101B-9397-08002B2CF9AE}" pid="26" name="dvCurrentlogo">
    <vt:lpwstr/>
  </property>
  <property fmtid="{D5CDD505-2E9C-101B-9397-08002B2CF9AE}" pid="27" name="MSIP_Label_28fe8840-82fd-49cb-97d6-06397fbe7377_Enabled">
    <vt:lpwstr>true</vt:lpwstr>
  </property>
  <property fmtid="{D5CDD505-2E9C-101B-9397-08002B2CF9AE}" pid="28" name="MSIP_Label_28fe8840-82fd-49cb-97d6-06397fbe7377_SetDate">
    <vt:lpwstr>2021-05-06T05:06:28Z</vt:lpwstr>
  </property>
  <property fmtid="{D5CDD505-2E9C-101B-9397-08002B2CF9AE}" pid="29" name="MSIP_Label_28fe8840-82fd-49cb-97d6-06397fbe7377_Method">
    <vt:lpwstr>Standard</vt:lpwstr>
  </property>
  <property fmtid="{D5CDD505-2E9C-101B-9397-08002B2CF9AE}" pid="30" name="MSIP_Label_28fe8840-82fd-49cb-97d6-06397fbe7377_Name">
    <vt:lpwstr>28fe8840-82fd-49cb-97d6-06397fbe7377</vt:lpwstr>
  </property>
  <property fmtid="{D5CDD505-2E9C-101B-9397-08002B2CF9AE}" pid="31" name="MSIP_Label_28fe8840-82fd-49cb-97d6-06397fbe7377_SiteId">
    <vt:lpwstr>c0b0ba2d-80d8-41e2-a9ff-fda7be656b28</vt:lpwstr>
  </property>
  <property fmtid="{D5CDD505-2E9C-101B-9397-08002B2CF9AE}" pid="32" name="MSIP_Label_28fe8840-82fd-49cb-97d6-06397fbe7377_ActionId">
    <vt:lpwstr>16b3abd4-156c-46be-9121-5f29b13e3445</vt:lpwstr>
  </property>
  <property fmtid="{D5CDD505-2E9C-101B-9397-08002B2CF9AE}" pid="33" name="MSIP_Label_28fe8840-82fd-49cb-97d6-06397fbe7377_ContentBits">
    <vt:lpwstr>0</vt:lpwstr>
  </property>
  <property fmtid="{D5CDD505-2E9C-101B-9397-08002B2CF9AE}" pid="34" name="ContentTypeId">
    <vt:lpwstr>0x010100D86EB1A7570ED24D80E6FEB8494B63AD</vt:lpwstr>
  </property>
  <property fmtid="{D5CDD505-2E9C-101B-9397-08002B2CF9AE}" pid="35" name="TyoryhmanNimi">
    <vt:lpwstr>TA-Neuvottelut</vt:lpwstr>
  </property>
  <property fmtid="{D5CDD505-2E9C-101B-9397-08002B2CF9AE}" pid="36" name="xd_ProgID">
    <vt:lpwstr/>
  </property>
  <property fmtid="{D5CDD505-2E9C-101B-9397-08002B2CF9AE}" pid="37" name="ComplianceAssetId">
    <vt:lpwstr/>
  </property>
  <property fmtid="{D5CDD505-2E9C-101B-9397-08002B2CF9AE}" pid="38" name="TemplateUrl">
    <vt:lpwstr/>
  </property>
  <property fmtid="{D5CDD505-2E9C-101B-9397-08002B2CF9AE}" pid="39" name="_ExtendedDescription">
    <vt:lpwstr/>
  </property>
  <property fmtid="{D5CDD505-2E9C-101B-9397-08002B2CF9AE}" pid="40" name="TriggerFlowInfo">
    <vt:lpwstr/>
  </property>
  <property fmtid="{D5CDD505-2E9C-101B-9397-08002B2CF9AE}" pid="41" name="xd_Signature">
    <vt:bool>false</vt:bool>
  </property>
  <property fmtid="{D5CDD505-2E9C-101B-9397-08002B2CF9AE}" pid="42" name="MediaServiceImageTags">
    <vt:lpwstr/>
  </property>
</Properties>
</file>